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FD30F-1477-404B-9DB3-040CDF02A3CE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15C34-3C6F-4C4F-B40C-682665122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56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15C34-3C6F-4C4F-B40C-6826651223C5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100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558-55A5-4F65-A521-84045871E7C9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97FF-8ECD-4B1F-B609-4747A99B6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69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558-55A5-4F65-A521-84045871E7C9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97FF-8ECD-4B1F-B609-4747A99B6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10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558-55A5-4F65-A521-84045871E7C9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97FF-8ECD-4B1F-B609-4747A99B6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61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558-55A5-4F65-A521-84045871E7C9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97FF-8ECD-4B1F-B609-4747A99B6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18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558-55A5-4F65-A521-84045871E7C9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97FF-8ECD-4B1F-B609-4747A99B6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35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558-55A5-4F65-A521-84045871E7C9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97FF-8ECD-4B1F-B609-4747A99B6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81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558-55A5-4F65-A521-84045871E7C9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97FF-8ECD-4B1F-B609-4747A99B6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09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558-55A5-4F65-A521-84045871E7C9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97FF-8ECD-4B1F-B609-4747A99B6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5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558-55A5-4F65-A521-84045871E7C9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97FF-8ECD-4B1F-B609-4747A99B6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8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558-55A5-4F65-A521-84045871E7C9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97FF-8ECD-4B1F-B609-4747A99B6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04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558-55A5-4F65-A521-84045871E7C9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E97FF-8ECD-4B1F-B609-4747A99B6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96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08558-55A5-4F65-A521-84045871E7C9}" type="datetimeFigureOut">
              <a:rPr lang="it-IT" smtClean="0"/>
              <a:t>10/10/2020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E97FF-8ECD-4B1F-B609-4747A99B69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38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Situazione epidemiologica al </a:t>
            </a:r>
            <a:r>
              <a:rPr lang="it-IT" b="1" smtClean="0"/>
              <a:t>9 Ottobre </a:t>
            </a:r>
            <a:r>
              <a:rPr lang="it-IT" b="1" dirty="0"/>
              <a:t>2020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784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668195"/>
              </p:ext>
            </p:extLst>
          </p:nvPr>
        </p:nvGraphicFramePr>
        <p:xfrm>
          <a:off x="941695" y="246281"/>
          <a:ext cx="7874757" cy="49808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3326"/>
                <a:gridCol w="1102655"/>
                <a:gridCol w="1279422"/>
                <a:gridCol w="1279422"/>
                <a:gridCol w="1124966"/>
                <a:gridCol w="1124966"/>
              </a:tblGrid>
              <a:tr h="1426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Tipologia di scuola/servizio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Totale Situazioni scolastiche con almeno 1 caso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N. bambini/ragazzi positivi°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N. bambini/ragazzi in quarantena preventiva*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N° docenti / operatori positivi°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N. docenti / operatori in quarantena preventiva*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  <a:tr h="627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Altro (es. scuole serali)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4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4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17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0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1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  <a:tr h="339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Asilo Nido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9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9 (0,03%)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66 (0,23%)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1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14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  <a:tr h="339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Scuola dell'infanzia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55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55 (0,07%)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786 (1,07%)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10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84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  <a:tr h="339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Scuola primaria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53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59 (0,03%)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419 (0,18%)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8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59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  <a:tr h="627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Scuola secondaria di I grado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56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60 (0,04%)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412 (0,29%)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10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55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  <a:tr h="627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Scuola secondaria di II grado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102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113 (0,05%)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679 (0,29%)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12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30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  <a:tr h="627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Totale generale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279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300 (0,04%)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su 707.814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2379 (0,34%)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su 707.814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</a:rPr>
                        <a:t>41 (0,05%) su 95.786</a:t>
                      </a:r>
                      <a:endParaRPr lang="it-IT" sz="16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243 (0,25%)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su 95.786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777922" y="5349922"/>
            <a:ext cx="9853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/>
              <a:t>Gli studenti positivi sono 300 su 707.814 (0,04%), gli operatori scolastici positivi sono 41 (0,05%). La </a:t>
            </a:r>
            <a:r>
              <a:rPr lang="it-IT" sz="2400" b="1" dirty="0" err="1" smtClean="0"/>
              <a:t>maggiorparte</a:t>
            </a:r>
            <a:r>
              <a:rPr lang="it-IT" sz="2400" b="1" dirty="0" smtClean="0"/>
              <a:t> dei positivi riguardano le classi degli studenti più grandi (adolescenti) che probabilmente sottovalutano il rischio.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81985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986262"/>
              </p:ext>
            </p:extLst>
          </p:nvPr>
        </p:nvGraphicFramePr>
        <p:xfrm>
          <a:off x="664151" y="165301"/>
          <a:ext cx="8520792" cy="4365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0198"/>
                <a:gridCol w="2130198"/>
                <a:gridCol w="2130198"/>
                <a:gridCol w="2130198"/>
              </a:tblGrid>
              <a:tr h="1007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Azienda ULSS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Totale Situazioni scolastiche con almeno 1 caso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N. bambini/ragazzi in quarantena preventiva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N. docenti/operatori in quarantena preventiva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  <a:tr h="37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ULSS 1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30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128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19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  <a:tr h="37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ULSS 2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68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613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43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  <a:tr h="37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ULSS 3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58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266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  <a:tr h="37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ULSS 4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11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201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36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  <a:tr h="37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ULSS 6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40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499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59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  <a:tr h="37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ULSS 7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22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308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28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  <a:tr h="37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ULSS 8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17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151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29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  <a:tr h="37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ULSS 9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33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213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17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  <a:tr h="37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</a:rPr>
                        <a:t>Veneto</a:t>
                      </a:r>
                      <a:endParaRPr lang="it-IT" sz="16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279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2379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243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664151" y="4681182"/>
            <a:ext cx="10404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/>
              <a:t>Al 9 ottobre sono 279 le realtà scolastiche venete con almeno un caso attualmente positivo rilevato in una classe/sezione. </a:t>
            </a:r>
          </a:p>
          <a:p>
            <a:pPr algn="just"/>
            <a:r>
              <a:rPr lang="it-IT" sz="2000" b="1" dirty="0"/>
              <a:t>Nella maggior parte degli eventi il caso è stato uno studente/alunno (90%) e solo in una minima parte si trattava di un operatore (docente o non docente). Tutti i soggetti ad oggi risultati positivi hanno presentato sintomatologia lieve o sono asintomatici (sottoposti a test </a:t>
            </a:r>
            <a:r>
              <a:rPr lang="it-IT" sz="2000" b="1" dirty="0" err="1"/>
              <a:t>perchè</a:t>
            </a:r>
            <a:r>
              <a:rPr lang="it-IT" sz="2000" b="1" dirty="0"/>
              <a:t> contatti di caso confermato</a:t>
            </a:r>
            <a:r>
              <a:rPr lang="it-IT" sz="2000" b="1" dirty="0" smtClean="0"/>
              <a:t>). In isolamento 2379 studenti e 243 operatori scolastici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357939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513" y="0"/>
            <a:ext cx="10631606" cy="585654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78173" y="5856549"/>
            <a:ext cx="10385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I positivi iniziano ad aumentare dalla fine del mese di Luglio 2020, rimangono pressoché costanti il numero di ricoveri e di decessi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48428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0" y="191068"/>
            <a:ext cx="11404102" cy="628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1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104" y="207423"/>
            <a:ext cx="10331355" cy="569115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887104" y="6127845"/>
            <a:ext cx="9949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L’età mediana è passata da 60-65 anni ai 40-45 anni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59583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164" y="299170"/>
            <a:ext cx="8557146" cy="4376213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607326" y="4675383"/>
            <a:ext cx="110956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Molto importante è la distribuzione dei positivi per età, nel periodo dal 1.10,2020 al 08.10.2020, vediamo che la </a:t>
            </a:r>
            <a:r>
              <a:rPr lang="it-IT" sz="2000" dirty="0" err="1" smtClean="0"/>
              <a:t>marggiorparte</a:t>
            </a:r>
            <a:r>
              <a:rPr lang="it-IT" sz="2000" dirty="0" smtClean="0"/>
              <a:t> dei casi riguarda soggetti dai </a:t>
            </a:r>
            <a:r>
              <a:rPr lang="it-IT" sz="2000" b="1" dirty="0" smtClean="0">
                <a:solidFill>
                  <a:srgbClr val="FF0000"/>
                </a:solidFill>
              </a:rPr>
              <a:t>25 ai 44 anni </a:t>
            </a:r>
            <a:r>
              <a:rPr lang="it-IT" sz="2000" dirty="0" smtClean="0"/>
              <a:t>e poi dai 45 ai 64 </a:t>
            </a:r>
            <a:r>
              <a:rPr lang="it-IT" sz="2000" b="1" dirty="0" smtClean="0">
                <a:solidFill>
                  <a:srgbClr val="FF0000"/>
                </a:solidFill>
              </a:rPr>
              <a:t>(1445 positivi)</a:t>
            </a:r>
            <a:r>
              <a:rPr lang="it-IT" sz="2000" dirty="0" smtClean="0"/>
              <a:t>. Alle classi di età dai </a:t>
            </a:r>
            <a:r>
              <a:rPr lang="it-IT" sz="2000" b="1" dirty="0" smtClean="0"/>
              <a:t>0 ai 24 anni </a:t>
            </a:r>
            <a:r>
              <a:rPr lang="it-IT" sz="2000" dirty="0" smtClean="0"/>
              <a:t>sono attribuibili </a:t>
            </a:r>
            <a:r>
              <a:rPr lang="it-IT" sz="2000" b="1" dirty="0" smtClean="0"/>
              <a:t>564 positivi, pochi sono ancora i casi dai 65 in su. </a:t>
            </a:r>
            <a:r>
              <a:rPr lang="it-IT" sz="2000" dirty="0" smtClean="0"/>
              <a:t>Questa distribuzione della positività spiega che il virus circola molto tra la popolazione in tutte le fasce di età, soprattutto quelle dell’età scolastica e produttiva, la riduzione della gravità della malattie è legata al fatto che circola meno tra gli anziani che rappresentano le fasce più fragili. Gli anziani sono anche i più attenti alle misure di igiene respiratoria.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32863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7393"/>
            <a:ext cx="12192000" cy="624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3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l="25187" t="45371" r="45373" b="16004"/>
          <a:stretch/>
        </p:blipFill>
        <p:spPr>
          <a:xfrm>
            <a:off x="859808" y="354841"/>
            <a:ext cx="6549661" cy="483130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7765576" y="1050878"/>
            <a:ext cx="3643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In questa rappresentazione geografica si vede come dalla fine di settembre ad oggi il virus si stia  diffondendo principalmente nella provincia di Belluno e via via nelle altre province.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8015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17" y="125059"/>
            <a:ext cx="10927185" cy="567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5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l="10024" t="16701" r="31149" b="10826"/>
          <a:stretch/>
        </p:blipFill>
        <p:spPr>
          <a:xfrm>
            <a:off x="464024" y="177421"/>
            <a:ext cx="7983380" cy="5800297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009934" y="5868537"/>
            <a:ext cx="7437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Andamento basso, anche se leggermente in aumento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992614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540</Words>
  <Application>Microsoft Office PowerPoint</Application>
  <PresentationFormat>Personalizzato</PresentationFormat>
  <Paragraphs>101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Situazione epidemiologica al 9 Ottobre 2020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Periodo 1 – 8 ottobre 2020</dc:title>
  <dc:creator>Francesca Russo</dc:creator>
  <cp:lastModifiedBy>Administrator</cp:lastModifiedBy>
  <cp:revision>16</cp:revision>
  <dcterms:created xsi:type="dcterms:W3CDTF">2020-10-10T04:38:55Z</dcterms:created>
  <dcterms:modified xsi:type="dcterms:W3CDTF">2020-10-10T08:03:26Z</dcterms:modified>
</cp:coreProperties>
</file>