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627" r:id="rId3"/>
    <p:sldId id="626" r:id="rId4"/>
    <p:sldId id="621" r:id="rId5"/>
    <p:sldId id="617" r:id="rId6"/>
    <p:sldId id="622" r:id="rId7"/>
    <p:sldId id="263" r:id="rId8"/>
    <p:sldId id="624" r:id="rId9"/>
    <p:sldId id="618" r:id="rId10"/>
    <p:sldId id="620" r:id="rId11"/>
    <p:sldId id="625" r:id="rId12"/>
    <p:sldId id="619"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3" d="100"/>
          <a:sy n="113"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4T04:01:03.977"/>
    </inkml:context>
    <inkml:brush xml:id="br0">
      <inkml:brushProperty name="width" value="0.35" units="cm"/>
      <inkml:brushProperty name="height" value="0.35" units="cm"/>
      <inkml:brushProperty name="color" value="#FFFFFF"/>
    </inkml:brush>
  </inkml:definitions>
  <inkml:trace contextRef="#ctx0" brushRef="#br0">0 1 24575,'63'68'0,"0"-1"0,0 1 0,0 0 0,0-1 0,-1 1 0,1 0 0,0-1 0,0 1 0,-1 1 0,-2 1 0,-1-1 0,-1-2 0,-2-4 0,-1-5 0,0-8-246,15 6 0,1-9 0,-6-7 0,-8-6-246,1 0 0,-12-10-492,1-3 1359,5 4-375,-13-5 612,14 0-612,-14-1 0,5-7 0,1 1 983,-6 0-1,13 0-982,11 6 0,-4-4 0,11 4 0,-16-12 0,9 6 0,-7-6 0,15 1 0,-6 5 0,28-12 0,-23 12 0,21-12-551,5 13 551,-24-6 0,-4 1 0,-2-1 0,-2 0 0,-4-3 0,2-2 0,-10 2 0,-2-2 0,-1-2 0,2 0 0,17 3 0,0 0 0,-17-3 0,-1-2 0,14 1 0,2 0 0,-7 0 0,0 0-492,5 0 0,1 0 360,1 0 1,0 0 131,0 0 0,1 0 0,2 0 0,2 0 0,7 0 0,-2 0 0,-12 1 0,-1-2 0,7-2 0,-3-1-371,28 2 371,-10-11 0,-3 11 0,-9-11 0,-8 11 0,-2-4 507,-9 0-507,0 4 983,-7-4-711,29 6 135,-24 0-407,19 0 0,-19 0 0,3 0 0,1 0 0,7-6 0,15-1 0,-18-7 0,18 0 0,-31 1 0,-2 0 0,-8 1 0,-12 0 0,-3 5 0,-11 3 0,-1-1 0,-4 0 0,-2-6 0,-19 1 0,12 4 0,-12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0658E-EB3F-6542-92E7-CFB843C4CD3D}" type="datetimeFigureOut">
              <a:rPr lang="it-IT" smtClean="0"/>
              <a:t>15/07/21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048AC-2DE2-0E4E-9606-F1457A9F8E2B}" type="slidenum">
              <a:rPr lang="it-IT" smtClean="0"/>
              <a:t>‹N›</a:t>
            </a:fld>
            <a:endParaRPr lang="it-IT"/>
          </a:p>
        </p:txBody>
      </p:sp>
    </p:spTree>
    <p:extLst>
      <p:ext uri="{BB962C8B-B14F-4D97-AF65-F5344CB8AC3E}">
        <p14:creationId xmlns:p14="http://schemas.microsoft.com/office/powerpoint/2010/main" val="166222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A4469CE-66D5-7F4B-9BB3-7E4B95C75EB5}"/>
              </a:ext>
            </a:extLst>
          </p:cNvPr>
          <p:cNvSpPr>
            <a:spLocks noGrp="1" noChangeArrowheads="1"/>
          </p:cNvSpPr>
          <p:nvPr>
            <p:ph type="sldNum"/>
          </p:nvPr>
        </p:nvSpPr>
        <p:spPr>
          <a:ln/>
        </p:spPr>
        <p:txBody>
          <a:bodyPr/>
          <a:lstStyle/>
          <a:p>
            <a:fld id="{3F0FD711-BC2D-CC44-AA5E-5EFE58CC0582}" type="slidenum">
              <a:rPr lang="it-IT" altLang="it-IT"/>
              <a:pPr/>
              <a:t>4</a:t>
            </a:fld>
            <a:endParaRPr lang="it-IT" altLang="it-IT"/>
          </a:p>
        </p:txBody>
      </p:sp>
      <p:sp>
        <p:nvSpPr>
          <p:cNvPr id="7169" name="Text Box 1">
            <a:extLst>
              <a:ext uri="{FF2B5EF4-FFF2-40B4-BE49-F238E27FC236}">
                <a16:creationId xmlns:a16="http://schemas.microsoft.com/office/drawing/2014/main" id="{870EA527-98B1-6144-B6B1-319CAC4A94E9}"/>
              </a:ext>
            </a:extLst>
          </p:cNvPr>
          <p:cNvSpPr txBox="1">
            <a:spLocks noChangeArrowheads="1"/>
          </p:cNvSpPr>
          <p:nvPr/>
        </p:nvSpPr>
        <p:spPr bwMode="auto">
          <a:xfrm>
            <a:off x="4278313" y="10156825"/>
            <a:ext cx="32607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lnSpc>
                <a:spcPct val="92000"/>
              </a:lnSpc>
              <a:buClrTx/>
              <a:buFontTx/>
              <a:buNone/>
            </a:pPr>
            <a:fld id="{5C2A5F6D-F4AA-D840-8303-873F8EA1CB97}" type="slidenum">
              <a:rPr lang="it-IT" altLang="it-IT" sz="1400">
                <a:latin typeface="Times New Roman" panose="02020603050405020304" pitchFamily="18" charset="0"/>
              </a:rPr>
              <a:pPr algn="r">
                <a:lnSpc>
                  <a:spcPct val="92000"/>
                </a:lnSpc>
                <a:buClrTx/>
                <a:buFontTx/>
                <a:buNone/>
              </a:pPr>
              <a:t>4</a:t>
            </a:fld>
            <a:endParaRPr lang="it-IT" altLang="it-IT" sz="1400">
              <a:latin typeface="Times New Roman" panose="02020603050405020304" pitchFamily="18" charset="0"/>
            </a:endParaRPr>
          </a:p>
        </p:txBody>
      </p:sp>
      <p:sp>
        <p:nvSpPr>
          <p:cNvPr id="7170" name="Text Box 2">
            <a:extLst>
              <a:ext uri="{FF2B5EF4-FFF2-40B4-BE49-F238E27FC236}">
                <a16:creationId xmlns:a16="http://schemas.microsoft.com/office/drawing/2014/main" id="{43659420-628C-2544-83A9-FDF4F5C4124F}"/>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Text Box 3">
            <a:extLst>
              <a:ext uri="{FF2B5EF4-FFF2-40B4-BE49-F238E27FC236}">
                <a16:creationId xmlns:a16="http://schemas.microsoft.com/office/drawing/2014/main" id="{CD682F3B-1622-3B49-A6E5-000F7802CA6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48810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7724F-9DDC-409B-A8B2-E8166DA94BF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AB762B4-D75D-4F6F-93A0-898811382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C8018C6-4F8E-4DE4-B036-E3BF75FBA0BB}"/>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5" name="Segnaposto piè di pagina 4">
            <a:extLst>
              <a:ext uri="{FF2B5EF4-FFF2-40B4-BE49-F238E27FC236}">
                <a16:creationId xmlns:a16="http://schemas.microsoft.com/office/drawing/2014/main" id="{38472CE8-7EE8-4628-8D23-2D12FB00FB2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372F80-4401-4139-8860-D03B9C69EEF7}"/>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279994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D659D2-70CF-4E3A-A8A0-6CD10DCC623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16BA42-6D49-474B-ABDD-FB478B4AED53}"/>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54BD0D-C319-4DC7-871B-D48994602776}"/>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5" name="Segnaposto piè di pagina 4">
            <a:extLst>
              <a:ext uri="{FF2B5EF4-FFF2-40B4-BE49-F238E27FC236}">
                <a16:creationId xmlns:a16="http://schemas.microsoft.com/office/drawing/2014/main" id="{70533857-AE2B-4BD1-81A8-A8A7729BD7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6EDC39-A38F-4740-BCD1-DB43897FDD49}"/>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86149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8C0A5C-DFE2-41B4-9B84-8551BA957B6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015F18A-B7DC-442C-BF01-3B3DB1CF24F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2B131A-E333-4CF1-AF34-9D021C7DA343}"/>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5" name="Segnaposto piè di pagina 4">
            <a:extLst>
              <a:ext uri="{FF2B5EF4-FFF2-40B4-BE49-F238E27FC236}">
                <a16:creationId xmlns:a16="http://schemas.microsoft.com/office/drawing/2014/main" id="{6CB38026-FC40-4ECC-8DD4-B78485185E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E192AB-0C55-4AD1-92E7-73EDB4E16AF6}"/>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109265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6440B-5F32-4CC5-B630-E3DE74D7AF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BAB718-A40C-4F1E-9FFD-5368A997CC5C}"/>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6C4B91-952C-473F-A801-95AE8FA39209}"/>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5" name="Segnaposto piè di pagina 4">
            <a:extLst>
              <a:ext uri="{FF2B5EF4-FFF2-40B4-BE49-F238E27FC236}">
                <a16:creationId xmlns:a16="http://schemas.microsoft.com/office/drawing/2014/main" id="{EE9E9976-BFFF-463E-8C8C-ACD004DC6C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4C5F51-1C68-4894-9311-97917FD8157A}"/>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259939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10E83-4D30-4645-AF9C-E4367A2CBDA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524FD6-66CD-445A-A445-23CF0997F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DFAE2D97-13E3-499B-8B1A-CB84ED652361}"/>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5" name="Segnaposto piè di pagina 4">
            <a:extLst>
              <a:ext uri="{FF2B5EF4-FFF2-40B4-BE49-F238E27FC236}">
                <a16:creationId xmlns:a16="http://schemas.microsoft.com/office/drawing/2014/main" id="{D6EBB555-9F7A-4E14-9B39-7F4C2CA408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4B5094-5E30-415F-897E-8C665BD6C90B}"/>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170610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F6C29-A6DE-4F90-B7A6-5498C88055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8EFABA8-B660-419C-844D-8122BEE863C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414EC20-BAD2-43FB-A665-6FD86357CDB2}"/>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032AF0-05A3-4F25-9B7E-953976E5FEFC}"/>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6" name="Segnaposto piè di pagina 5">
            <a:extLst>
              <a:ext uri="{FF2B5EF4-FFF2-40B4-BE49-F238E27FC236}">
                <a16:creationId xmlns:a16="http://schemas.microsoft.com/office/drawing/2014/main" id="{27519DB4-9BE4-4D80-9324-8AFB5CCC3FC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048081-58B5-4223-895A-E5D75ABA62DC}"/>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5902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6FC1EB-ABB6-49E5-BA54-8174685D01F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7363C8E-45BB-450A-B20F-FAE75B659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FF54498-A9D5-4D8D-B781-BB6337676F4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1029D3C-C955-4EE1-9B69-F594CF94C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546E0F08-553B-41F4-A150-59FCC8FB4DC5}"/>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492530-B0E2-4FF3-B307-54B24488F5DB}"/>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8" name="Segnaposto piè di pagina 7">
            <a:extLst>
              <a:ext uri="{FF2B5EF4-FFF2-40B4-BE49-F238E27FC236}">
                <a16:creationId xmlns:a16="http://schemas.microsoft.com/office/drawing/2014/main" id="{D3CA0B90-978B-4072-B1E6-734E37C3622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1FD7D9F-2EAA-4AD4-815E-D2F39B333E53}"/>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23150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33E0EF-49B5-476E-AE17-85E85E8D44E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B2CEC2E-C326-44F7-B889-168B15AF1937}"/>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4" name="Segnaposto piè di pagina 3">
            <a:extLst>
              <a:ext uri="{FF2B5EF4-FFF2-40B4-BE49-F238E27FC236}">
                <a16:creationId xmlns:a16="http://schemas.microsoft.com/office/drawing/2014/main" id="{8A4C0179-B206-4A40-A08E-B36A0A258CE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C066124-5E7E-4725-A465-4393C3195634}"/>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118861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14D34E0-96FB-4065-BEB6-35A6F11AFF7B}"/>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3" name="Segnaposto piè di pagina 2">
            <a:extLst>
              <a:ext uri="{FF2B5EF4-FFF2-40B4-BE49-F238E27FC236}">
                <a16:creationId xmlns:a16="http://schemas.microsoft.com/office/drawing/2014/main" id="{EB1F8C1F-BEC5-4AFF-B62C-9DC34B8CD0D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5B52D3E-621C-42C8-9DAC-C5716DB5016C}"/>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325441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0F303-E876-4728-8428-47B6AAE47F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86F4D9-48CA-4C11-BC5B-B019B180D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DF5D339-530B-485F-B279-E3F7AF47C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07E385E-7F74-4A79-8E14-300BEF22B894}"/>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6" name="Segnaposto piè di pagina 5">
            <a:extLst>
              <a:ext uri="{FF2B5EF4-FFF2-40B4-BE49-F238E27FC236}">
                <a16:creationId xmlns:a16="http://schemas.microsoft.com/office/drawing/2014/main" id="{821F0547-93BE-4F63-A4A7-AC033E0104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F82687-124F-4D2F-A2A0-0A1F4DAEF6FF}"/>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29148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8BF88C-D2DA-4DD5-BEDD-18362649154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B5F6327-1355-4C00-A813-B159894AE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49862FA-9C55-4E0F-94E7-175D93869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B5763D6-F1DF-4EDB-8BEA-667FD36CFADF}"/>
              </a:ext>
            </a:extLst>
          </p:cNvPr>
          <p:cNvSpPr>
            <a:spLocks noGrp="1"/>
          </p:cNvSpPr>
          <p:nvPr>
            <p:ph type="dt" sz="half" idx="10"/>
          </p:nvPr>
        </p:nvSpPr>
        <p:spPr/>
        <p:txBody>
          <a:bodyPr/>
          <a:lstStyle/>
          <a:p>
            <a:fld id="{FAE0329D-72B2-4623-A6C6-DDF0ED242C3B}" type="datetimeFigureOut">
              <a:rPr lang="it-IT" smtClean="0"/>
              <a:t>15/07/21</a:t>
            </a:fld>
            <a:endParaRPr lang="it-IT"/>
          </a:p>
        </p:txBody>
      </p:sp>
      <p:sp>
        <p:nvSpPr>
          <p:cNvPr id="6" name="Segnaposto piè di pagina 5">
            <a:extLst>
              <a:ext uri="{FF2B5EF4-FFF2-40B4-BE49-F238E27FC236}">
                <a16:creationId xmlns:a16="http://schemas.microsoft.com/office/drawing/2014/main" id="{DD356C59-11C7-4DDE-A08A-437B708A10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BF93AE-5392-43AC-A3F9-BD1CB87F212A}"/>
              </a:ext>
            </a:extLst>
          </p:cNvPr>
          <p:cNvSpPr>
            <a:spLocks noGrp="1"/>
          </p:cNvSpPr>
          <p:nvPr>
            <p:ph type="sldNum" sz="quarter" idx="12"/>
          </p:nvPr>
        </p:nvSpPr>
        <p:spPr/>
        <p:txBody>
          <a:bodyPr/>
          <a:lstStyle/>
          <a:p>
            <a:fld id="{1E5BB913-C8FE-4839-934F-AA46A55D2521}" type="slidenum">
              <a:rPr lang="it-IT" smtClean="0"/>
              <a:t>‹N›</a:t>
            </a:fld>
            <a:endParaRPr lang="it-IT"/>
          </a:p>
        </p:txBody>
      </p:sp>
    </p:spTree>
    <p:extLst>
      <p:ext uri="{BB962C8B-B14F-4D97-AF65-F5344CB8AC3E}">
        <p14:creationId xmlns:p14="http://schemas.microsoft.com/office/powerpoint/2010/main" val="59357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30E03AB-DAA0-45E8-AC5D-4AD39D911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F23100-FAAA-464A-BE86-247AB564A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F5EC2C-13EC-432A-8284-754988553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0329D-72B2-4623-A6C6-DDF0ED242C3B}" type="datetimeFigureOut">
              <a:rPr lang="it-IT" smtClean="0"/>
              <a:t>15/07/21</a:t>
            </a:fld>
            <a:endParaRPr lang="it-IT"/>
          </a:p>
        </p:txBody>
      </p:sp>
      <p:sp>
        <p:nvSpPr>
          <p:cNvPr id="5" name="Segnaposto piè di pagina 4">
            <a:extLst>
              <a:ext uri="{FF2B5EF4-FFF2-40B4-BE49-F238E27FC236}">
                <a16:creationId xmlns:a16="http://schemas.microsoft.com/office/drawing/2014/main" id="{31469EC6-05D2-4966-8090-DBA4B1166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85314AA-590D-4935-A1F9-38AB55204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BB913-C8FE-4839-934F-AA46A55D2521}" type="slidenum">
              <a:rPr lang="it-IT" smtClean="0"/>
              <a:t>‹N›</a:t>
            </a:fld>
            <a:endParaRPr lang="it-IT"/>
          </a:p>
        </p:txBody>
      </p:sp>
    </p:spTree>
    <p:extLst>
      <p:ext uri="{BB962C8B-B14F-4D97-AF65-F5344CB8AC3E}">
        <p14:creationId xmlns:p14="http://schemas.microsoft.com/office/powerpoint/2010/main" val="98203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4.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Forma3">
            <a:extLst>
              <a:ext uri="{FF2B5EF4-FFF2-40B4-BE49-F238E27FC236}">
                <a16:creationId xmlns:a16="http://schemas.microsoft.com/office/drawing/2014/main" id="{B2DDF02B-7D15-9D4E-84D9-6342222DB0EE}"/>
              </a:ext>
            </a:extLst>
          </p:cNvPr>
          <p:cNvGrpSpPr>
            <a:grpSpLocks noChangeAspect="1"/>
          </p:cNvGrpSpPr>
          <p:nvPr/>
        </p:nvGrpSpPr>
        <p:grpSpPr bwMode="auto">
          <a:xfrm>
            <a:off x="656444" y="190873"/>
            <a:ext cx="1724025" cy="1687830"/>
            <a:chOff x="3183" y="-344"/>
            <a:chExt cx="2715" cy="2658"/>
          </a:xfrm>
        </p:grpSpPr>
        <p:pic>
          <p:nvPicPr>
            <p:cNvPr id="3" name="Picture 9">
              <a:extLst>
                <a:ext uri="{FF2B5EF4-FFF2-40B4-BE49-F238E27FC236}">
                  <a16:creationId xmlns:a16="http://schemas.microsoft.com/office/drawing/2014/main" id="{514A602E-7401-764E-9489-995E86CFAA47}"/>
                </a:ext>
              </a:extLst>
            </p:cNvPr>
            <p:cNvPicPr>
              <a:picLocks noChangeAspect="1" noEditPoints="1" noChangeArrowheads="1" noChangeShapeType="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33" y="393"/>
              <a:ext cx="450" cy="3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10">
              <a:extLst>
                <a:ext uri="{FF2B5EF4-FFF2-40B4-BE49-F238E27FC236}">
                  <a16:creationId xmlns:a16="http://schemas.microsoft.com/office/drawing/2014/main" id="{B94ADBFA-8D14-3443-9CC2-A29637526F3F}"/>
                </a:ext>
              </a:extLst>
            </p:cNvPr>
            <p:cNvPicPr>
              <a:picLocks noChangeAspect="1" noEditPoints="1" noChangeArrowheads="1" noChangeShapeType="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114" y="337"/>
              <a:ext cx="273" cy="3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11">
              <a:extLst>
                <a:ext uri="{FF2B5EF4-FFF2-40B4-BE49-F238E27FC236}">
                  <a16:creationId xmlns:a16="http://schemas.microsoft.com/office/drawing/2014/main" id="{E9B4CCBF-FE4C-034C-91DB-75FB1BD41C6F}"/>
                </a:ext>
              </a:extLst>
            </p:cNvPr>
            <p:cNvSpPr>
              <a:spLocks noChangeAspect="1" noEditPoints="1" noChangeArrowheads="1" noChangeShapeType="1" noTextEdit="1"/>
            </p:cNvSpPr>
            <p:nvPr/>
          </p:nvSpPr>
          <p:spPr bwMode="auto">
            <a:xfrm>
              <a:off x="3183" y="-344"/>
              <a:ext cx="2715" cy="2658"/>
            </a:xfrm>
            <a:prstGeom prst="donut">
              <a:avLst>
                <a:gd name="adj" fmla="val 10700"/>
              </a:avLst>
            </a:prstGeom>
            <a:solidFill>
              <a:srgbClr val="0072E4"/>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none" lIns="91440" tIns="45720" rIns="91440" bIns="45720" anchor="ctr" anchorCtr="0" upright="1">
              <a:noAutofit/>
            </a:bodyPr>
            <a:lstStyle/>
            <a:p>
              <a:endParaRPr lang="it-IT"/>
            </a:p>
          </p:txBody>
        </p:sp>
        <p:grpSp>
          <p:nvGrpSpPr>
            <p:cNvPr id="6" name="Group 12">
              <a:extLst>
                <a:ext uri="{FF2B5EF4-FFF2-40B4-BE49-F238E27FC236}">
                  <a16:creationId xmlns:a16="http://schemas.microsoft.com/office/drawing/2014/main" id="{C2FD06FF-4093-6D4E-9C83-EDF498DBCD99}"/>
                </a:ext>
              </a:extLst>
            </p:cNvPr>
            <p:cNvGrpSpPr>
              <a:grpSpLocks noChangeAspect="1"/>
            </p:cNvGrpSpPr>
            <p:nvPr/>
          </p:nvGrpSpPr>
          <p:grpSpPr bwMode="auto">
            <a:xfrm>
              <a:off x="3691" y="191"/>
              <a:ext cx="1568" cy="1440"/>
              <a:chOff x="3691" y="191"/>
              <a:chExt cx="1568" cy="1440"/>
            </a:xfrm>
          </p:grpSpPr>
          <p:sp>
            <p:nvSpPr>
              <p:cNvPr id="8" name="Text Box 13">
                <a:extLst>
                  <a:ext uri="{FF2B5EF4-FFF2-40B4-BE49-F238E27FC236}">
                    <a16:creationId xmlns:a16="http://schemas.microsoft.com/office/drawing/2014/main" id="{2B28584C-D59C-3C4B-ACCA-43FD15FF2A9B}"/>
                  </a:ext>
                </a:extLst>
              </p:cNvPr>
              <p:cNvSpPr txBox="1">
                <a:spLocks noChangeAspect="1" noEditPoints="1" noChangeArrowheads="1" noChangeShapeType="1" noTextEdit="1"/>
              </p:cNvSpPr>
              <p:nvPr/>
            </p:nvSpPr>
            <p:spPr bwMode="auto">
              <a:xfrm>
                <a:off x="4087" y="191"/>
                <a:ext cx="787" cy="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14:hiddenEffects>
                </a:ext>
              </a:extLst>
            </p:spPr>
            <p:txBody>
              <a:bodyPr rot="0" vert="horz" wrap="square" lIns="90000" tIns="45000" rIns="90000" bIns="45000" anchor="t" anchorCtr="0">
                <a:noAutofit/>
              </a:bodyPr>
              <a:lstStyle/>
              <a:p>
                <a:pPr hangingPunct="0">
                  <a:lnSpc>
                    <a:spcPct val="105000"/>
                  </a:lnSpc>
                  <a:spcAft>
                    <a:spcPts val="0"/>
                  </a:spcAft>
                </a:pPr>
                <a:r>
                  <a:rPr lang="it-IT" sz="5400" b="1" kern="100">
                    <a:solidFill>
                      <a:srgbClr val="0072E4"/>
                    </a:solidFill>
                    <a:effectLst/>
                    <a:latin typeface="Arial" panose="020B0604020202020204" pitchFamily="34" charset="0"/>
                    <a:ea typeface="Microsoft YaHei" panose="020B0503020204020204" pitchFamily="34" charset="-122"/>
                  </a:rPr>
                  <a:t>T</a:t>
                </a:r>
                <a:r>
                  <a:rPr lang="it-IT" sz="1200" b="1" kern="100">
                    <a:solidFill>
                      <a:srgbClr val="005D5D"/>
                    </a:solidFill>
                    <a:effectLst/>
                    <a:latin typeface="Arial" panose="020B0604020202020204" pitchFamily="34" charset="0"/>
                    <a:ea typeface="Microsoft YaHei" panose="020B0503020204020204" pitchFamily="34" charset="-122"/>
                  </a:rPr>
                  <a:t> </a:t>
                </a:r>
                <a:endParaRPr lang="it-IT" sz="1100">
                  <a:effectLst/>
                  <a:latin typeface="Calibri" panose="020F0502020204030204" pitchFamily="34" charset="0"/>
                  <a:ea typeface="Calibri" panose="020F0502020204030204" pitchFamily="34" charset="0"/>
                </a:endParaRPr>
              </a:p>
            </p:txBody>
          </p:sp>
          <p:sp>
            <p:nvSpPr>
              <p:cNvPr id="9" name="Text Box 14">
                <a:extLst>
                  <a:ext uri="{FF2B5EF4-FFF2-40B4-BE49-F238E27FC236}">
                    <a16:creationId xmlns:a16="http://schemas.microsoft.com/office/drawing/2014/main" id="{147E1E9C-8D0B-BF48-A691-B46DD7834960}"/>
                  </a:ext>
                </a:extLst>
              </p:cNvPr>
              <p:cNvSpPr txBox="1">
                <a:spLocks noChangeAspect="1" noEditPoints="1" noChangeArrowheads="1" noChangeShapeType="1" noTextEdit="1"/>
              </p:cNvSpPr>
              <p:nvPr/>
            </p:nvSpPr>
            <p:spPr bwMode="auto">
              <a:xfrm>
                <a:off x="3691" y="617"/>
                <a:ext cx="786"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14:hiddenEffects>
                </a:ext>
              </a:extLst>
            </p:spPr>
            <p:txBody>
              <a:bodyPr rot="0" vert="horz" wrap="square" lIns="90000" tIns="45000" rIns="90000" bIns="45000" anchor="t" anchorCtr="0">
                <a:noAutofit/>
              </a:bodyPr>
              <a:lstStyle/>
              <a:p>
                <a:pPr hangingPunct="0">
                  <a:lnSpc>
                    <a:spcPct val="105000"/>
                  </a:lnSpc>
                  <a:spcAft>
                    <a:spcPts val="0"/>
                  </a:spcAft>
                </a:pPr>
                <a:r>
                  <a:rPr lang="it-IT" sz="4000" b="1" kern="100">
                    <a:solidFill>
                      <a:srgbClr val="B00000"/>
                    </a:solidFill>
                    <a:effectLst/>
                    <a:latin typeface="Arial" panose="020B0604020202020204" pitchFamily="34" charset="0"/>
                    <a:ea typeface="Microsoft YaHei" panose="020B0503020204020204" pitchFamily="34" charset="-122"/>
                  </a:rPr>
                  <a:t>C</a:t>
                </a:r>
                <a:r>
                  <a:rPr lang="it-IT" sz="1200" b="1" kern="100">
                    <a:solidFill>
                      <a:srgbClr val="005D5D"/>
                    </a:solidFill>
                    <a:effectLst/>
                    <a:latin typeface="Arial" panose="020B0604020202020204" pitchFamily="34" charset="0"/>
                    <a:ea typeface="Microsoft YaHei" panose="020B0503020204020204" pitchFamily="34" charset="-122"/>
                  </a:rPr>
                  <a:t> </a:t>
                </a:r>
                <a:endParaRPr lang="it-IT" sz="1100">
                  <a:effectLst/>
                  <a:latin typeface="Calibri" panose="020F0502020204030204" pitchFamily="34" charset="0"/>
                  <a:ea typeface="Calibri" panose="020F0502020204030204" pitchFamily="34" charset="0"/>
                </a:endParaRPr>
              </a:p>
            </p:txBody>
          </p:sp>
          <p:sp>
            <p:nvSpPr>
              <p:cNvPr id="10" name="Text Box 15">
                <a:extLst>
                  <a:ext uri="{FF2B5EF4-FFF2-40B4-BE49-F238E27FC236}">
                    <a16:creationId xmlns:a16="http://schemas.microsoft.com/office/drawing/2014/main" id="{11464D5B-E4E9-6746-9B65-1B7A7594E9B1}"/>
                  </a:ext>
                </a:extLst>
              </p:cNvPr>
              <p:cNvSpPr txBox="1">
                <a:spLocks noChangeAspect="1" noEditPoints="1" noChangeArrowheads="1" noChangeShapeType="1" noTextEdit="1"/>
              </p:cNvSpPr>
              <p:nvPr/>
            </p:nvSpPr>
            <p:spPr bwMode="auto">
              <a:xfrm>
                <a:off x="4585" y="597"/>
                <a:ext cx="674" cy="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14:hiddenEffects>
                </a:ext>
              </a:extLst>
            </p:spPr>
            <p:txBody>
              <a:bodyPr rot="0" vert="horz" wrap="square" lIns="90000" tIns="45000" rIns="90000" bIns="45000" anchor="t" anchorCtr="0">
                <a:noAutofit/>
              </a:bodyPr>
              <a:lstStyle/>
              <a:p>
                <a:pPr hangingPunct="0">
                  <a:lnSpc>
                    <a:spcPct val="105000"/>
                  </a:lnSpc>
                  <a:spcAft>
                    <a:spcPts val="0"/>
                  </a:spcAft>
                </a:pPr>
                <a:r>
                  <a:rPr lang="it-IT" sz="4000" b="1" kern="100">
                    <a:solidFill>
                      <a:srgbClr val="B00000"/>
                    </a:solidFill>
                    <a:effectLst/>
                    <a:latin typeface="Arial" panose="020B0604020202020204" pitchFamily="34" charset="0"/>
                    <a:ea typeface="Microsoft YaHei" panose="020B0503020204020204" pitchFamily="34" charset="-122"/>
                  </a:rPr>
                  <a:t>D</a:t>
                </a:r>
                <a:r>
                  <a:rPr lang="it-IT" sz="1200" b="1" kern="100">
                    <a:solidFill>
                      <a:srgbClr val="005D5D"/>
                    </a:solidFill>
                    <a:effectLst/>
                    <a:latin typeface="Arial" panose="020B0604020202020204" pitchFamily="34" charset="0"/>
                    <a:ea typeface="Microsoft YaHei" panose="020B0503020204020204" pitchFamily="34" charset="-122"/>
                  </a:rPr>
                  <a:t> </a:t>
                </a:r>
                <a:endParaRPr lang="it-IT" sz="1100">
                  <a:effectLst/>
                  <a:latin typeface="Calibri" panose="020F0502020204030204" pitchFamily="34" charset="0"/>
                  <a:ea typeface="Calibri" panose="020F0502020204030204" pitchFamily="34" charset="0"/>
                </a:endParaRPr>
              </a:p>
            </p:txBody>
          </p:sp>
        </p:grpSp>
        <p:sp>
          <p:nvSpPr>
            <p:cNvPr id="7" name="Text Box 16">
              <a:extLst>
                <a:ext uri="{FF2B5EF4-FFF2-40B4-BE49-F238E27FC236}">
                  <a16:creationId xmlns:a16="http://schemas.microsoft.com/office/drawing/2014/main" id="{6A402085-BC33-2B45-8332-BDC2ADCF4800}"/>
                </a:ext>
              </a:extLst>
            </p:cNvPr>
            <p:cNvSpPr txBox="1">
              <a:spLocks noChangeAspect="1" noEditPoints="1" noChangeArrowheads="1" noChangeShapeType="1" noTextEdit="1"/>
            </p:cNvSpPr>
            <p:nvPr/>
          </p:nvSpPr>
          <p:spPr bwMode="auto">
            <a:xfrm>
              <a:off x="3916" y="1489"/>
              <a:ext cx="1694"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14:hiddenEffects>
              </a:ext>
            </a:extLst>
          </p:spPr>
          <p:txBody>
            <a:bodyPr rot="0" vert="horz" wrap="square" lIns="90000" tIns="45000" rIns="90000" bIns="45000" anchor="t" anchorCtr="0">
              <a:noAutofit/>
            </a:bodyPr>
            <a:lstStyle/>
            <a:p>
              <a:pPr hangingPunct="0">
                <a:lnSpc>
                  <a:spcPct val="105000"/>
                </a:lnSpc>
                <a:spcAft>
                  <a:spcPts val="0"/>
                </a:spcAft>
              </a:pPr>
              <a:r>
                <a:rPr lang="it-IT" sz="1300" b="1" kern="100">
                  <a:solidFill>
                    <a:srgbClr val="005D5D"/>
                  </a:solidFill>
                  <a:effectLst/>
                  <a:latin typeface="Arial" panose="020B0604020202020204" pitchFamily="34" charset="0"/>
                  <a:ea typeface="Microsoft YaHei" panose="020B0503020204020204" pitchFamily="34" charset="-122"/>
                </a:rPr>
                <a:t>VENETO</a:t>
              </a:r>
              <a:endParaRPr lang="it-IT" sz="1100">
                <a:effectLst/>
                <a:latin typeface="Calibri" panose="020F0502020204030204" pitchFamily="34" charset="0"/>
                <a:ea typeface="Calibri" panose="020F0502020204030204" pitchFamily="34" charset="0"/>
              </a:endParaRPr>
            </a:p>
          </p:txBody>
        </p:sp>
      </p:grpSp>
      <p:sp>
        <p:nvSpPr>
          <p:cNvPr id="11" name="Rettangolo 10">
            <a:extLst>
              <a:ext uri="{FF2B5EF4-FFF2-40B4-BE49-F238E27FC236}">
                <a16:creationId xmlns:a16="http://schemas.microsoft.com/office/drawing/2014/main" id="{8A041781-6823-8C43-BA80-D70CD0E8A33C}"/>
              </a:ext>
            </a:extLst>
          </p:cNvPr>
          <p:cNvSpPr/>
          <p:nvPr/>
        </p:nvSpPr>
        <p:spPr>
          <a:xfrm>
            <a:off x="740229" y="2802093"/>
            <a:ext cx="11016343" cy="2590837"/>
          </a:xfrm>
          <a:prstGeom prst="rect">
            <a:avLst/>
          </a:prstGeom>
        </p:spPr>
        <p:txBody>
          <a:bodyPr wrap="square">
            <a:spAutoFit/>
          </a:bodyPr>
          <a:lstStyle/>
          <a:p>
            <a:pPr marR="36195" algn="ctr">
              <a:lnSpc>
                <a:spcPct val="115000"/>
              </a:lnSpc>
              <a:spcAft>
                <a:spcPts val="800"/>
              </a:spcAft>
              <a:tabLst>
                <a:tab pos="3060065" algn="ctr"/>
              </a:tabLst>
            </a:pPr>
            <a:r>
              <a:rPr lang="it-IT" sz="4800" b="1" dirty="0">
                <a:solidFill>
                  <a:srgbClr val="0072E4"/>
                </a:solidFill>
                <a:latin typeface="Calibri" panose="020F0502020204030204" pitchFamily="34" charset="0"/>
                <a:ea typeface="Calibri" panose="020F0502020204030204" pitchFamily="34" charset="0"/>
              </a:rPr>
              <a:t>Il Progetto Veneto per la</a:t>
            </a:r>
            <a:br>
              <a:rPr lang="it-IT" sz="4800" b="1" dirty="0">
                <a:latin typeface="Calibri" panose="020F0502020204030204" pitchFamily="34" charset="0"/>
                <a:ea typeface="Calibri" panose="020F0502020204030204" pitchFamily="34" charset="0"/>
              </a:rPr>
            </a:br>
            <a:r>
              <a:rPr lang="it-IT" sz="4800" b="1" dirty="0">
                <a:solidFill>
                  <a:srgbClr val="B00000"/>
                </a:solidFill>
                <a:latin typeface="Calibri" panose="020F0502020204030204" pitchFamily="34" charset="0"/>
                <a:ea typeface="Calibri" panose="020F0502020204030204" pitchFamily="34" charset="0"/>
              </a:rPr>
              <a:t>TERAPIA CELLULARE DEL DIABETE</a:t>
            </a:r>
            <a:r>
              <a:rPr lang="it-IT" sz="4800" b="1" dirty="0">
                <a:solidFill>
                  <a:srgbClr val="CE181E"/>
                </a:solidFill>
                <a:latin typeface="Calibri" panose="020F0502020204030204" pitchFamily="34" charset="0"/>
                <a:ea typeface="Calibri" panose="020F0502020204030204" pitchFamily="34" charset="0"/>
              </a:rPr>
              <a:t>  </a:t>
            </a:r>
            <a:br>
              <a:rPr lang="it-IT" sz="4800" b="1" dirty="0">
                <a:solidFill>
                  <a:srgbClr val="CE181E"/>
                </a:solidFill>
                <a:latin typeface="Calibri" panose="020F0502020204030204" pitchFamily="34" charset="0"/>
                <a:ea typeface="Calibri" panose="020F0502020204030204" pitchFamily="34" charset="0"/>
              </a:rPr>
            </a:br>
            <a:r>
              <a:rPr lang="it-IT" sz="4800" b="1" i="1" dirty="0">
                <a:solidFill>
                  <a:srgbClr val="005D5D"/>
                </a:solidFill>
                <a:latin typeface="Calibri" panose="020F0502020204030204" pitchFamily="34" charset="0"/>
                <a:ea typeface="Calibri" panose="020F0502020204030204" pitchFamily="34" charset="0"/>
              </a:rPr>
              <a:t>VENETO DIABETES CELL THERAPY</a:t>
            </a:r>
            <a:endParaRPr lang="it-IT" sz="4800" dirty="0">
              <a:effectLst/>
              <a:latin typeface="Calibri" panose="020F0502020204030204" pitchFamily="34" charset="0"/>
              <a:ea typeface="Calibri" panose="020F0502020204030204" pitchFamily="34" charset="0"/>
            </a:endParaRPr>
          </a:p>
        </p:txBody>
      </p:sp>
      <p:sp>
        <p:nvSpPr>
          <p:cNvPr id="12" name="Rettangolo 11">
            <a:extLst>
              <a:ext uri="{FF2B5EF4-FFF2-40B4-BE49-F238E27FC236}">
                <a16:creationId xmlns:a16="http://schemas.microsoft.com/office/drawing/2014/main" id="{2CDEE80B-9C22-E048-9F62-F2C07A2C0BAF}"/>
              </a:ext>
            </a:extLst>
          </p:cNvPr>
          <p:cNvSpPr/>
          <p:nvPr/>
        </p:nvSpPr>
        <p:spPr>
          <a:xfrm>
            <a:off x="5977217" y="3244334"/>
            <a:ext cx="237566" cy="369332"/>
          </a:xfrm>
          <a:prstGeom prst="rect">
            <a:avLst/>
          </a:prstGeom>
        </p:spPr>
        <p:txBody>
          <a:bodyPr wrap="none">
            <a:spAutoFit/>
          </a:bodyPr>
          <a:lstStyle/>
          <a:p>
            <a:r>
              <a:rPr lang="it-IT" dirty="0"/>
              <a:t> </a:t>
            </a:r>
          </a:p>
        </p:txBody>
      </p:sp>
      <p:pic>
        <p:nvPicPr>
          <p:cNvPr id="13" name="Picture 7">
            <a:extLst>
              <a:ext uri="{FF2B5EF4-FFF2-40B4-BE49-F238E27FC236}">
                <a16:creationId xmlns:a16="http://schemas.microsoft.com/office/drawing/2014/main" id="{0651409D-98C9-0640-A312-550599D1F19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40022" y="254443"/>
            <a:ext cx="1042988" cy="156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5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D563FC4-2E7C-9F4D-B7FE-9D47A123EAAE}"/>
              </a:ext>
            </a:extLst>
          </p:cNvPr>
          <p:cNvPicPr>
            <a:picLocks noChangeAspect="1"/>
          </p:cNvPicPr>
          <p:nvPr/>
        </p:nvPicPr>
        <p:blipFill>
          <a:blip r:embed="rId2"/>
          <a:stretch>
            <a:fillRect/>
          </a:stretch>
        </p:blipFill>
        <p:spPr>
          <a:xfrm>
            <a:off x="211138" y="163513"/>
            <a:ext cx="1274763" cy="1246848"/>
          </a:xfrm>
          <a:prstGeom prst="rect">
            <a:avLst/>
          </a:prstGeom>
        </p:spPr>
      </p:pic>
      <p:sp>
        <p:nvSpPr>
          <p:cNvPr id="2" name="Rettangolo 1">
            <a:extLst>
              <a:ext uri="{FF2B5EF4-FFF2-40B4-BE49-F238E27FC236}">
                <a16:creationId xmlns:a16="http://schemas.microsoft.com/office/drawing/2014/main" id="{0F1F1329-F3D0-6A4D-88FA-7E23A2208CD1}"/>
              </a:ext>
            </a:extLst>
          </p:cNvPr>
          <p:cNvSpPr/>
          <p:nvPr/>
        </p:nvSpPr>
        <p:spPr>
          <a:xfrm>
            <a:off x="435428" y="1011108"/>
            <a:ext cx="11321143" cy="3170099"/>
          </a:xfrm>
          <a:prstGeom prst="rect">
            <a:avLst/>
          </a:prstGeom>
        </p:spPr>
        <p:txBody>
          <a:bodyPr wrap="square">
            <a:spAutoFit/>
          </a:bodyPr>
          <a:lstStyle/>
          <a:p>
            <a:br>
              <a:rPr lang="it-IT" sz="2000" dirty="0">
                <a:solidFill>
                  <a:srgbClr val="005D5D"/>
                </a:solidFill>
                <a:latin typeface="Arial" panose="020B0604020202020204" pitchFamily="34" charset="0"/>
                <a:ea typeface="Calibri" panose="020F0502020204030204" pitchFamily="34" charset="0"/>
              </a:rPr>
            </a:br>
            <a:r>
              <a:rPr lang="it-IT" sz="2000" b="1" dirty="0">
                <a:solidFill>
                  <a:srgbClr val="005D5D"/>
                </a:solidFill>
                <a:latin typeface="Arial" panose="020B0604020202020204" pitchFamily="34" charset="0"/>
                <a:ea typeface="Calibri" panose="020F0502020204030204" pitchFamily="34" charset="0"/>
              </a:rPr>
              <a:t>	</a:t>
            </a:r>
            <a:br>
              <a:rPr lang="it-IT" sz="2000" b="1"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t>
            </a: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Avvio dell’attività di trapianto standard di insule pancreatiche su pazienti diabetici adulti selezionati per condizioni cliniche, ottimizzando il sistema di </a:t>
            </a:r>
            <a:r>
              <a:rPr lang="it-IT" sz="2000" dirty="0" err="1">
                <a:solidFill>
                  <a:srgbClr val="005D5D"/>
                </a:solidFill>
                <a:latin typeface="Arial" panose="020B0604020202020204" pitchFamily="34" charset="0"/>
                <a:ea typeface="Calibri" panose="020F0502020204030204" pitchFamily="34" charset="0"/>
              </a:rPr>
              <a:t>procurement</a:t>
            </a:r>
            <a:r>
              <a:rPr lang="it-IT" sz="2000" dirty="0">
                <a:solidFill>
                  <a:srgbClr val="005D5D"/>
                </a:solidFill>
                <a:latin typeface="Arial" panose="020B0604020202020204" pitchFamily="34" charset="0"/>
                <a:ea typeface="Calibri" panose="020F0502020204030204" pitchFamily="34" charset="0"/>
              </a:rPr>
              <a:t> di pancreas da donatore deceduto nella Regione Veneto</a:t>
            </a:r>
          </a:p>
          <a:p>
            <a:endParaRPr lang="it-IT" sz="2000" dirty="0">
              <a:solidFill>
                <a:srgbClr val="005D5D"/>
              </a:solidFill>
              <a:latin typeface="Arial" panose="020B0604020202020204" pitchFamily="34" charset="0"/>
              <a:ea typeface="Calibri" panose="020F0502020204030204" pitchFamily="34" charset="0"/>
            </a:endParaRPr>
          </a:p>
          <a:p>
            <a:r>
              <a:rPr lang="it-IT" sz="2000" dirty="0">
                <a:solidFill>
                  <a:srgbClr val="005D5D"/>
                </a:solidFill>
                <a:latin typeface="Arial" panose="020B0604020202020204" pitchFamily="34" charset="0"/>
                <a:ea typeface="Calibri" panose="020F0502020204030204" pitchFamily="34" charset="0"/>
              </a:rPr>
              <a:t>IL TRAPIANTO DI INSULE NECESSITA DI UNA TERAPIA IMMUNOSOPPRESSIVA A LUNGO TERMINE</a:t>
            </a: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t>
            </a:r>
            <a:endParaRPr lang="it-IT" sz="2000" dirty="0"/>
          </a:p>
        </p:txBody>
      </p:sp>
      <p:sp>
        <p:nvSpPr>
          <p:cNvPr id="3" name="Rettangolo 2">
            <a:extLst>
              <a:ext uri="{FF2B5EF4-FFF2-40B4-BE49-F238E27FC236}">
                <a16:creationId xmlns:a16="http://schemas.microsoft.com/office/drawing/2014/main" id="{21C12602-03B5-FC46-A35C-B05F108C4080}"/>
              </a:ext>
            </a:extLst>
          </p:cNvPr>
          <p:cNvSpPr/>
          <p:nvPr/>
        </p:nvSpPr>
        <p:spPr>
          <a:xfrm>
            <a:off x="2930793" y="364777"/>
            <a:ext cx="6549613" cy="646331"/>
          </a:xfrm>
          <a:prstGeom prst="rect">
            <a:avLst/>
          </a:prstGeom>
        </p:spPr>
        <p:txBody>
          <a:bodyPr wrap="none">
            <a:spAutoFit/>
          </a:bodyPr>
          <a:lstStyle/>
          <a:p>
            <a:r>
              <a:rPr lang="it-IT" sz="3600" b="1" dirty="0">
                <a:solidFill>
                  <a:srgbClr val="C00000"/>
                </a:solidFill>
                <a:latin typeface="Arial" panose="020B0604020202020204" pitchFamily="34" charset="0"/>
                <a:ea typeface="Calibri" panose="020F0502020204030204" pitchFamily="34" charset="0"/>
              </a:rPr>
              <a:t>Anno 2022: Fase A =</a:t>
            </a:r>
            <a:r>
              <a:rPr lang="it-IT" sz="3600" dirty="0">
                <a:solidFill>
                  <a:srgbClr val="C00000"/>
                </a:solidFill>
                <a:latin typeface="Arial" panose="020B0604020202020204" pitchFamily="34" charset="0"/>
                <a:ea typeface="Calibri" panose="020F0502020204030204" pitchFamily="34" charset="0"/>
              </a:rPr>
              <a:t> </a:t>
            </a:r>
            <a:r>
              <a:rPr lang="it-IT" sz="3600" b="1" dirty="0">
                <a:solidFill>
                  <a:srgbClr val="C00000"/>
                </a:solidFill>
                <a:latin typeface="Arial" panose="020B0604020202020204" pitchFamily="34" charset="0"/>
                <a:ea typeface="Calibri" panose="020F0502020204030204" pitchFamily="34" charset="0"/>
              </a:rPr>
              <a:t>Adulto</a:t>
            </a:r>
            <a:r>
              <a:rPr lang="it-IT" sz="3600" dirty="0">
                <a:solidFill>
                  <a:srgbClr val="C00000"/>
                </a:solidFill>
                <a:latin typeface="Arial" panose="020B0604020202020204" pitchFamily="34" charset="0"/>
                <a:ea typeface="Calibri" panose="020F0502020204030204" pitchFamily="34" charset="0"/>
              </a:rPr>
              <a:t> </a:t>
            </a:r>
            <a:endParaRPr lang="it-IT" sz="3600" dirty="0">
              <a:solidFill>
                <a:srgbClr val="C00000"/>
              </a:solidFill>
            </a:endParaRPr>
          </a:p>
        </p:txBody>
      </p:sp>
      <p:pic>
        <p:nvPicPr>
          <p:cNvPr id="4" name="Immagine 3">
            <a:extLst>
              <a:ext uri="{FF2B5EF4-FFF2-40B4-BE49-F238E27FC236}">
                <a16:creationId xmlns:a16="http://schemas.microsoft.com/office/drawing/2014/main" id="{C77E4A84-16E9-8E49-84EF-E718C6D8A7BD}"/>
              </a:ext>
            </a:extLst>
          </p:cNvPr>
          <p:cNvPicPr>
            <a:picLocks noChangeAspect="1"/>
          </p:cNvPicPr>
          <p:nvPr/>
        </p:nvPicPr>
        <p:blipFill>
          <a:blip r:embed="rId3"/>
          <a:stretch>
            <a:fillRect/>
          </a:stretch>
        </p:blipFill>
        <p:spPr>
          <a:xfrm>
            <a:off x="2457574" y="4028010"/>
            <a:ext cx="7022832" cy="2783825"/>
          </a:xfrm>
          <a:prstGeom prst="rect">
            <a:avLst/>
          </a:prstGeom>
        </p:spPr>
      </p:pic>
    </p:spTree>
    <p:extLst>
      <p:ext uri="{BB962C8B-B14F-4D97-AF65-F5344CB8AC3E}">
        <p14:creationId xmlns:p14="http://schemas.microsoft.com/office/powerpoint/2010/main" val="73233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D563FC4-2E7C-9F4D-B7FE-9D47A123EAAE}"/>
              </a:ext>
            </a:extLst>
          </p:cNvPr>
          <p:cNvPicPr>
            <a:picLocks noChangeAspect="1"/>
          </p:cNvPicPr>
          <p:nvPr/>
        </p:nvPicPr>
        <p:blipFill>
          <a:blip r:embed="rId2"/>
          <a:stretch>
            <a:fillRect/>
          </a:stretch>
        </p:blipFill>
        <p:spPr>
          <a:xfrm>
            <a:off x="211138" y="163513"/>
            <a:ext cx="1274763" cy="1246848"/>
          </a:xfrm>
          <a:prstGeom prst="rect">
            <a:avLst/>
          </a:prstGeom>
        </p:spPr>
      </p:pic>
      <p:sp>
        <p:nvSpPr>
          <p:cNvPr id="2" name="Rettangolo 1">
            <a:extLst>
              <a:ext uri="{FF2B5EF4-FFF2-40B4-BE49-F238E27FC236}">
                <a16:creationId xmlns:a16="http://schemas.microsoft.com/office/drawing/2014/main" id="{0F1F1329-F3D0-6A4D-88FA-7E23A2208CD1}"/>
              </a:ext>
            </a:extLst>
          </p:cNvPr>
          <p:cNvSpPr/>
          <p:nvPr/>
        </p:nvSpPr>
        <p:spPr>
          <a:xfrm>
            <a:off x="435428" y="1225426"/>
            <a:ext cx="7722735" cy="4708981"/>
          </a:xfrm>
          <a:prstGeom prst="rect">
            <a:avLst/>
          </a:prstGeom>
        </p:spPr>
        <p:txBody>
          <a:bodyPr wrap="square">
            <a:spAutoFit/>
          </a:bodyPr>
          <a:lstStyle/>
          <a:p>
            <a:br>
              <a:rPr lang="it-IT" sz="2000" dirty="0">
                <a:solidFill>
                  <a:srgbClr val="005D5D"/>
                </a:solidFill>
                <a:latin typeface="Arial" panose="020B0604020202020204" pitchFamily="34" charset="0"/>
                <a:ea typeface="Calibri" panose="020F0502020204030204" pitchFamily="34" charset="0"/>
              </a:rPr>
            </a:br>
            <a:r>
              <a:rPr lang="it-IT" sz="2000" b="1" dirty="0">
                <a:solidFill>
                  <a:srgbClr val="005D5D"/>
                </a:solidFill>
                <a:latin typeface="Arial" panose="020B0604020202020204" pitchFamily="34" charset="0"/>
                <a:ea typeface="Calibri" panose="020F0502020204030204" pitchFamily="34" charset="0"/>
              </a:rPr>
              <a:t>	</a:t>
            </a:r>
            <a:endParaRPr lang="it-IT" sz="2000" dirty="0">
              <a:solidFill>
                <a:srgbClr val="005D5D"/>
              </a:solidFill>
              <a:latin typeface="Arial" panose="020B0604020202020204" pitchFamily="34" charset="0"/>
              <a:ea typeface="Calibri" panose="020F0502020204030204" pitchFamily="34" charset="0"/>
            </a:endParaRPr>
          </a:p>
          <a:p>
            <a:r>
              <a:rPr lang="it-IT" sz="2000" dirty="0">
                <a:solidFill>
                  <a:srgbClr val="005D5D"/>
                </a:solidFill>
                <a:latin typeface="Arial" panose="020B0604020202020204" pitchFamily="34" charset="0"/>
                <a:ea typeface="Calibri" panose="020F0502020204030204" pitchFamily="34" charset="0"/>
              </a:rPr>
              <a:t>- Avvio della produzione di insule </a:t>
            </a:r>
            <a:r>
              <a:rPr lang="it-IT" sz="2000" dirty="0" err="1">
                <a:solidFill>
                  <a:srgbClr val="005D5D"/>
                </a:solidFill>
                <a:latin typeface="Arial" panose="020B0604020202020204" pitchFamily="34" charset="0"/>
                <a:ea typeface="Calibri" panose="020F0502020204030204" pitchFamily="34" charset="0"/>
              </a:rPr>
              <a:t>microincapsulate</a:t>
            </a:r>
            <a:r>
              <a:rPr lang="it-IT" sz="2000" dirty="0">
                <a:solidFill>
                  <a:srgbClr val="005D5D"/>
                </a:solidFill>
                <a:latin typeface="Arial" panose="020B0604020202020204" pitchFamily="34" charset="0"/>
                <a:ea typeface="Calibri" panose="020F0502020204030204" pitchFamily="34" charset="0"/>
              </a:rPr>
              <a:t> tramite collaborazione internazionale (</a:t>
            </a:r>
            <a:r>
              <a:rPr lang="it-IT" sz="2000" dirty="0" err="1">
                <a:solidFill>
                  <a:srgbClr val="005D5D"/>
                </a:solidFill>
                <a:latin typeface="Arial" panose="020B0604020202020204" pitchFamily="34" charset="0"/>
                <a:ea typeface="Calibri" panose="020F0502020204030204" pitchFamily="34" charset="0"/>
              </a:rPr>
              <a:t>technology</a:t>
            </a:r>
            <a:r>
              <a:rPr lang="it-IT" sz="2000" dirty="0">
                <a:solidFill>
                  <a:srgbClr val="005D5D"/>
                </a:solidFill>
                <a:latin typeface="Arial" panose="020B0604020202020204" pitchFamily="34" charset="0"/>
                <a:ea typeface="Calibri" panose="020F0502020204030204" pitchFamily="34" charset="0"/>
              </a:rPr>
              <a:t> transfer): Chicago </a:t>
            </a:r>
            <a:r>
              <a:rPr lang="it-IT" sz="2000" dirty="0" err="1">
                <a:solidFill>
                  <a:srgbClr val="005D5D"/>
                </a:solidFill>
                <a:latin typeface="Arial" panose="020B0604020202020204" pitchFamily="34" charset="0"/>
                <a:ea typeface="Calibri" panose="020F0502020204030204" pitchFamily="34" charset="0"/>
              </a:rPr>
              <a:t>Diabetes</a:t>
            </a:r>
            <a:r>
              <a:rPr lang="it-IT" sz="2000" dirty="0">
                <a:solidFill>
                  <a:srgbClr val="005D5D"/>
                </a:solidFill>
                <a:latin typeface="Arial" panose="020B0604020202020204" pitchFamily="34" charset="0"/>
                <a:ea typeface="Calibri" panose="020F0502020204030204" pitchFamily="34" charset="0"/>
              </a:rPr>
              <a:t> Project, Cell Trans </a:t>
            </a:r>
            <a:r>
              <a:rPr lang="it-IT" sz="2000" dirty="0" err="1">
                <a:solidFill>
                  <a:srgbClr val="005D5D"/>
                </a:solidFill>
                <a:latin typeface="Arial" panose="020B0604020202020204" pitchFamily="34" charset="0"/>
                <a:ea typeface="Calibri" panose="020F0502020204030204" pitchFamily="34" charset="0"/>
              </a:rPr>
              <a:t>Inc</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University</a:t>
            </a:r>
            <a:r>
              <a:rPr lang="it-IT" sz="2000" dirty="0">
                <a:solidFill>
                  <a:srgbClr val="005D5D"/>
                </a:solidFill>
                <a:latin typeface="Arial" panose="020B0604020202020204" pitchFamily="34" charset="0"/>
                <a:ea typeface="Calibri" panose="020F0502020204030204" pitchFamily="34" charset="0"/>
              </a:rPr>
              <a:t> of Virginia </a:t>
            </a:r>
            <a:r>
              <a:rPr lang="it-IT" sz="2000" dirty="0" err="1">
                <a:solidFill>
                  <a:srgbClr val="005D5D"/>
                </a:solidFill>
                <a:latin typeface="Arial" panose="020B0604020202020204" pitchFamily="34" charset="0"/>
                <a:ea typeface="Calibri" panose="020F0502020204030204" pitchFamily="34" charset="0"/>
              </a:rPr>
              <a:t>Health</a:t>
            </a:r>
            <a:r>
              <a:rPr lang="it-IT" sz="2000" dirty="0">
                <a:solidFill>
                  <a:srgbClr val="005D5D"/>
                </a:solidFill>
                <a:latin typeface="Arial" panose="020B0604020202020204" pitchFamily="34" charset="0"/>
                <a:ea typeface="Calibri" panose="020F0502020204030204" pitchFamily="34" charset="0"/>
              </a:rPr>
              <a:t> System, </a:t>
            </a:r>
            <a:r>
              <a:rPr lang="it-IT" sz="2000" dirty="0" err="1">
                <a:solidFill>
                  <a:srgbClr val="005D5D"/>
                </a:solidFill>
                <a:latin typeface="Arial" panose="020B0604020202020204" pitchFamily="34" charset="0"/>
                <a:ea typeface="Calibri" panose="020F0502020204030204" pitchFamily="34" charset="0"/>
              </a:rPr>
              <a:t>Department</a:t>
            </a:r>
            <a:r>
              <a:rPr lang="it-IT" sz="2000" dirty="0">
                <a:solidFill>
                  <a:srgbClr val="005D5D"/>
                </a:solidFill>
                <a:latin typeface="Arial" panose="020B0604020202020204" pitchFamily="34" charset="0"/>
                <a:ea typeface="Calibri" panose="020F0502020204030204" pitchFamily="34" charset="0"/>
              </a:rPr>
              <a:t> of </a:t>
            </a:r>
            <a:r>
              <a:rPr lang="it-IT" sz="2000" dirty="0" err="1">
                <a:solidFill>
                  <a:srgbClr val="005D5D"/>
                </a:solidFill>
                <a:latin typeface="Arial" panose="020B0604020202020204" pitchFamily="34" charset="0"/>
                <a:ea typeface="Calibri" panose="020F0502020204030204" pitchFamily="34" charset="0"/>
              </a:rPr>
              <a:t>Biotechnology</a:t>
            </a:r>
            <a:r>
              <a:rPr lang="it-IT" sz="2000" dirty="0">
                <a:solidFill>
                  <a:srgbClr val="005D5D"/>
                </a:solidFill>
                <a:latin typeface="Arial" panose="020B0604020202020204" pitchFamily="34" charset="0"/>
                <a:ea typeface="Calibri" panose="020F0502020204030204" pitchFamily="34" charset="0"/>
              </a:rPr>
              <a:t> and </a:t>
            </a:r>
            <a:r>
              <a:rPr lang="it-IT" sz="2000" dirty="0" err="1">
                <a:solidFill>
                  <a:srgbClr val="005D5D"/>
                </a:solidFill>
                <a:latin typeface="Arial" panose="020B0604020202020204" pitchFamily="34" charset="0"/>
                <a:ea typeface="Calibri" panose="020F0502020204030204" pitchFamily="34" charset="0"/>
              </a:rPr>
              <a:t>Food</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Sciences</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Norwegian</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University</a:t>
            </a:r>
            <a:r>
              <a:rPr lang="it-IT" sz="2000" dirty="0">
                <a:solidFill>
                  <a:srgbClr val="005D5D"/>
                </a:solidFill>
                <a:latin typeface="Arial" panose="020B0604020202020204" pitchFamily="34" charset="0"/>
                <a:ea typeface="Calibri" panose="020F0502020204030204" pitchFamily="34" charset="0"/>
              </a:rPr>
              <a:t> of Science and Technology, Trondheim, </a:t>
            </a:r>
            <a:r>
              <a:rPr lang="it-IT" sz="2000" dirty="0" err="1">
                <a:solidFill>
                  <a:srgbClr val="005D5D"/>
                </a:solidFill>
                <a:latin typeface="Arial" panose="020B0604020202020204" pitchFamily="34" charset="0"/>
                <a:ea typeface="Calibri" panose="020F0502020204030204" pitchFamily="34" charset="0"/>
              </a:rPr>
              <a:t>Norway</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Polymer</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Institute</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Slovak</a:t>
            </a:r>
            <a:r>
              <a:rPr lang="it-IT" sz="2000" dirty="0">
                <a:solidFill>
                  <a:srgbClr val="005D5D"/>
                </a:solidFill>
                <a:latin typeface="Arial" panose="020B0604020202020204" pitchFamily="34" charset="0"/>
                <a:ea typeface="Calibri" panose="020F0502020204030204" pitchFamily="34" charset="0"/>
              </a:rPr>
              <a:t> Academy of </a:t>
            </a:r>
            <a:r>
              <a:rPr lang="it-IT" sz="2000" dirty="0" err="1">
                <a:solidFill>
                  <a:srgbClr val="005D5D"/>
                </a:solidFill>
                <a:latin typeface="Arial" panose="020B0604020202020204" pitchFamily="34" charset="0"/>
                <a:ea typeface="Calibri" panose="020F0502020204030204" pitchFamily="34" charset="0"/>
              </a:rPr>
              <a:t>Sciences,Bratislava</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Slovakia</a:t>
            </a: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t>
            </a: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Selezione del  gruppo di pazienti diabetici adulti candidabili al trapianto di insule </a:t>
            </a:r>
            <a:r>
              <a:rPr lang="it-IT" sz="2000" dirty="0" err="1">
                <a:solidFill>
                  <a:srgbClr val="005D5D"/>
                </a:solidFill>
                <a:latin typeface="Arial" panose="020B0604020202020204" pitchFamily="34" charset="0"/>
                <a:ea typeface="Calibri" panose="020F0502020204030204" pitchFamily="34" charset="0"/>
              </a:rPr>
              <a:t>microincapsulate</a:t>
            </a:r>
            <a:r>
              <a:rPr lang="it-IT" sz="2000" dirty="0">
                <a:solidFill>
                  <a:srgbClr val="005D5D"/>
                </a:solidFill>
                <a:latin typeface="Arial" panose="020B0604020202020204" pitchFamily="34" charset="0"/>
                <a:ea typeface="Calibri" panose="020F0502020204030204" pitchFamily="34" charset="0"/>
              </a:rPr>
              <a:t> e primi impianti delle stesse con avvio del programma di monitoraggio di efficacia, tollerabilità ed  eventuali effetti collaterali del nuovo tipo di trapianto.	</a:t>
            </a: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t>
            </a:r>
            <a:endParaRPr lang="it-IT" sz="2000" dirty="0"/>
          </a:p>
        </p:txBody>
      </p:sp>
      <p:sp>
        <p:nvSpPr>
          <p:cNvPr id="3" name="Rettangolo 2">
            <a:extLst>
              <a:ext uri="{FF2B5EF4-FFF2-40B4-BE49-F238E27FC236}">
                <a16:creationId xmlns:a16="http://schemas.microsoft.com/office/drawing/2014/main" id="{21C12602-03B5-FC46-A35C-B05F108C4080}"/>
              </a:ext>
            </a:extLst>
          </p:cNvPr>
          <p:cNvSpPr/>
          <p:nvPr/>
        </p:nvSpPr>
        <p:spPr>
          <a:xfrm>
            <a:off x="2930793" y="364777"/>
            <a:ext cx="7575535" cy="646331"/>
          </a:xfrm>
          <a:prstGeom prst="rect">
            <a:avLst/>
          </a:prstGeom>
        </p:spPr>
        <p:txBody>
          <a:bodyPr wrap="none">
            <a:spAutoFit/>
          </a:bodyPr>
          <a:lstStyle/>
          <a:p>
            <a:r>
              <a:rPr lang="it-IT" sz="3600" b="1" dirty="0">
                <a:solidFill>
                  <a:srgbClr val="C00000"/>
                </a:solidFill>
                <a:latin typeface="Arial" panose="020B0604020202020204" pitchFamily="34" charset="0"/>
                <a:ea typeface="Calibri" panose="020F0502020204030204" pitchFamily="34" charset="0"/>
              </a:rPr>
              <a:t>Anno 2022-2023: Fase A =</a:t>
            </a:r>
            <a:r>
              <a:rPr lang="it-IT" sz="3600" dirty="0">
                <a:solidFill>
                  <a:srgbClr val="C00000"/>
                </a:solidFill>
                <a:latin typeface="Arial" panose="020B0604020202020204" pitchFamily="34" charset="0"/>
                <a:ea typeface="Calibri" panose="020F0502020204030204" pitchFamily="34" charset="0"/>
              </a:rPr>
              <a:t> </a:t>
            </a:r>
            <a:r>
              <a:rPr lang="it-IT" sz="3600" b="1" dirty="0">
                <a:solidFill>
                  <a:srgbClr val="C00000"/>
                </a:solidFill>
                <a:latin typeface="Arial" panose="020B0604020202020204" pitchFamily="34" charset="0"/>
                <a:ea typeface="Calibri" panose="020F0502020204030204" pitchFamily="34" charset="0"/>
              </a:rPr>
              <a:t>Adulto</a:t>
            </a:r>
            <a:r>
              <a:rPr lang="it-IT" sz="3600" dirty="0">
                <a:solidFill>
                  <a:srgbClr val="C00000"/>
                </a:solidFill>
                <a:latin typeface="Arial" panose="020B0604020202020204" pitchFamily="34" charset="0"/>
                <a:ea typeface="Calibri" panose="020F0502020204030204" pitchFamily="34" charset="0"/>
              </a:rPr>
              <a:t> </a:t>
            </a:r>
            <a:endParaRPr lang="it-IT" sz="3600" dirty="0">
              <a:solidFill>
                <a:srgbClr val="C00000"/>
              </a:solidFill>
            </a:endParaRPr>
          </a:p>
        </p:txBody>
      </p:sp>
      <p:pic>
        <p:nvPicPr>
          <p:cNvPr id="3074" name="Picture 2">
            <a:extLst>
              <a:ext uri="{FF2B5EF4-FFF2-40B4-BE49-F238E27FC236}">
                <a16:creationId xmlns:a16="http://schemas.microsoft.com/office/drawing/2014/main" id="{AB3CFB68-366A-1345-9B1C-AE2669BB5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250950"/>
            <a:ext cx="381000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0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D563FC4-2E7C-9F4D-B7FE-9D47A123EAAE}"/>
              </a:ext>
            </a:extLst>
          </p:cNvPr>
          <p:cNvPicPr>
            <a:picLocks noChangeAspect="1"/>
          </p:cNvPicPr>
          <p:nvPr/>
        </p:nvPicPr>
        <p:blipFill>
          <a:blip r:embed="rId2"/>
          <a:stretch>
            <a:fillRect/>
          </a:stretch>
        </p:blipFill>
        <p:spPr>
          <a:xfrm>
            <a:off x="211138" y="163513"/>
            <a:ext cx="1274763" cy="1246848"/>
          </a:xfrm>
          <a:prstGeom prst="rect">
            <a:avLst/>
          </a:prstGeom>
        </p:spPr>
      </p:pic>
      <p:sp>
        <p:nvSpPr>
          <p:cNvPr id="2" name="Rettangolo 1">
            <a:extLst>
              <a:ext uri="{FF2B5EF4-FFF2-40B4-BE49-F238E27FC236}">
                <a16:creationId xmlns:a16="http://schemas.microsoft.com/office/drawing/2014/main" id="{0F1F1329-F3D0-6A4D-88FA-7E23A2208CD1}"/>
              </a:ext>
            </a:extLst>
          </p:cNvPr>
          <p:cNvSpPr/>
          <p:nvPr/>
        </p:nvSpPr>
        <p:spPr>
          <a:xfrm>
            <a:off x="848519" y="1981644"/>
            <a:ext cx="10646228" cy="4093428"/>
          </a:xfrm>
          <a:prstGeom prst="rect">
            <a:avLst/>
          </a:prstGeom>
        </p:spPr>
        <p:txBody>
          <a:bodyPr wrap="square">
            <a:spAutoFit/>
          </a:bodyPr>
          <a:lstStyle/>
          <a:p>
            <a:r>
              <a:rPr lang="it-IT" sz="2000" dirty="0">
                <a:solidFill>
                  <a:srgbClr val="005D5D"/>
                </a:solidFill>
                <a:latin typeface="Arial" panose="020B0604020202020204" pitchFamily="34" charset="0"/>
                <a:ea typeface="Calibri" panose="020F0502020204030204" pitchFamily="34" charset="0"/>
              </a:rPr>
              <a:t>IL TRAPIANTO DI INSULE MICROINCAPSULATE NON NECESSITA DI UNA TERAPIA IMMUNOSOPPRESSIVA A LUNGO TERMINE </a:t>
            </a:r>
          </a:p>
          <a:p>
            <a:endParaRPr lang="it-IT" sz="2000" dirty="0">
              <a:solidFill>
                <a:srgbClr val="005D5D"/>
              </a:solidFill>
              <a:latin typeface="Arial" panose="020B0604020202020204" pitchFamily="34" charset="0"/>
              <a:ea typeface="Calibri" panose="020F0502020204030204" pitchFamily="34" charset="0"/>
            </a:endParaRPr>
          </a:p>
          <a:p>
            <a:r>
              <a:rPr lang="it-IT" sz="2000" u="sng" dirty="0">
                <a:solidFill>
                  <a:srgbClr val="005D5D"/>
                </a:solidFill>
                <a:latin typeface="Arial" panose="020B0604020202020204" pitchFamily="34" charset="0"/>
                <a:ea typeface="Calibri" panose="020F0502020204030204" pitchFamily="34" charset="0"/>
              </a:rPr>
              <a:t>Rappresenta la frontiera più ambiziosa del programma poiché interesserà soggetti diabetici di età pediatrica nei quali il trapianto può curare in maniera definitiva il diabete evitando la comparsa delle sue complicanze irreversibili.</a:t>
            </a:r>
            <a:r>
              <a:rPr lang="it-IT" sz="2000" dirty="0">
                <a:solidFill>
                  <a:srgbClr val="005D5D"/>
                </a:solidFill>
                <a:latin typeface="Arial" panose="020B0604020202020204" pitchFamily="34" charset="0"/>
                <a:ea typeface="Calibri" panose="020F0502020204030204" pitchFamily="34" charset="0"/>
              </a:rPr>
              <a:t>	</a:t>
            </a:r>
            <a:br>
              <a:rPr lang="it-IT" sz="2000" dirty="0">
                <a:solidFill>
                  <a:srgbClr val="005D5D"/>
                </a:solidFill>
                <a:latin typeface="Arial" panose="020B0604020202020204" pitchFamily="34" charset="0"/>
                <a:ea typeface="Calibri" panose="020F0502020204030204" pitchFamily="34" charset="0"/>
              </a:rPr>
            </a:b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Selezione del  gruppo di pazienti diabetici di età pediatrica candidabili al trapianto di insule micro-incapsulate e primi impianti delle stesse con avvio del programma di monitoraggio di efficacia, tollerabilità ed  eventuali effetti collaterali del nuovo tipo di trapianto.	</a:t>
            </a:r>
            <a:br>
              <a:rPr lang="it-IT" sz="2000" dirty="0">
                <a:solidFill>
                  <a:srgbClr val="005D5D"/>
                </a:solidFill>
                <a:latin typeface="Arial" panose="020B0604020202020204" pitchFamily="34" charset="0"/>
                <a:ea typeface="Calibri" panose="020F0502020204030204" pitchFamily="34" charset="0"/>
              </a:rPr>
            </a:b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Avvio del programma di monitoraggio funzionale dell’attività delle insule </a:t>
            </a:r>
            <a:r>
              <a:rPr lang="it-IT" sz="2000" dirty="0" err="1">
                <a:solidFill>
                  <a:srgbClr val="005D5D"/>
                </a:solidFill>
                <a:latin typeface="Arial" panose="020B0604020202020204" pitchFamily="34" charset="0"/>
                <a:ea typeface="Calibri" panose="020F0502020204030204" pitchFamily="34" charset="0"/>
              </a:rPr>
              <a:t>neotrapiantate</a:t>
            </a:r>
            <a:r>
              <a:rPr lang="it-IT" sz="2000" dirty="0">
                <a:solidFill>
                  <a:srgbClr val="005D5D"/>
                </a:solidFill>
                <a:latin typeface="Arial" panose="020B0604020202020204" pitchFamily="34" charset="0"/>
                <a:ea typeface="Calibri" panose="020F0502020204030204" pitchFamily="34" charset="0"/>
              </a:rPr>
              <a:t> </a:t>
            </a:r>
            <a:r>
              <a:rPr lang="it-IT" sz="2000">
                <a:solidFill>
                  <a:srgbClr val="005D5D"/>
                </a:solidFill>
                <a:latin typeface="Arial" panose="020B0604020202020204" pitchFamily="34" charset="0"/>
                <a:ea typeface="Calibri" panose="020F0502020204030204" pitchFamily="34" charset="0"/>
              </a:rPr>
              <a:t>mediante l’uso di </a:t>
            </a:r>
            <a:r>
              <a:rPr lang="it-IT" sz="2000" dirty="0">
                <a:solidFill>
                  <a:srgbClr val="005D5D"/>
                </a:solidFill>
                <a:latin typeface="Arial" panose="020B0604020202020204" pitchFamily="34" charset="0"/>
                <a:ea typeface="Calibri" panose="020F0502020204030204" pitchFamily="34" charset="0"/>
              </a:rPr>
              <a:t>piattaforme informatiche predittive </a:t>
            </a:r>
            <a:endParaRPr lang="it-IT" sz="2000" dirty="0"/>
          </a:p>
        </p:txBody>
      </p:sp>
      <p:sp>
        <p:nvSpPr>
          <p:cNvPr id="4" name="Rettangolo 3">
            <a:extLst>
              <a:ext uri="{FF2B5EF4-FFF2-40B4-BE49-F238E27FC236}">
                <a16:creationId xmlns:a16="http://schemas.microsoft.com/office/drawing/2014/main" id="{3B9E939F-6713-904B-8AD7-8B9849B72D5A}"/>
              </a:ext>
            </a:extLst>
          </p:cNvPr>
          <p:cNvSpPr/>
          <p:nvPr/>
        </p:nvSpPr>
        <p:spPr>
          <a:xfrm>
            <a:off x="2025029" y="432994"/>
            <a:ext cx="7864653" cy="707886"/>
          </a:xfrm>
          <a:prstGeom prst="rect">
            <a:avLst/>
          </a:prstGeom>
        </p:spPr>
        <p:txBody>
          <a:bodyPr wrap="none">
            <a:spAutoFit/>
          </a:bodyPr>
          <a:lstStyle/>
          <a:p>
            <a:r>
              <a:rPr lang="it-IT" sz="4000" b="1" dirty="0">
                <a:solidFill>
                  <a:srgbClr val="C00000"/>
                </a:solidFill>
                <a:latin typeface="Arial" panose="020B0604020202020204" pitchFamily="34" charset="0"/>
                <a:ea typeface="Calibri" panose="020F0502020204030204" pitchFamily="34" charset="0"/>
              </a:rPr>
              <a:t>Anno 2024: Fase B =  Bambino</a:t>
            </a:r>
          </a:p>
        </p:txBody>
      </p:sp>
    </p:spTree>
    <p:extLst>
      <p:ext uri="{BB962C8B-B14F-4D97-AF65-F5344CB8AC3E}">
        <p14:creationId xmlns:p14="http://schemas.microsoft.com/office/powerpoint/2010/main" val="276786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D563FC4-2E7C-9F4D-B7FE-9D47A123EAAE}"/>
              </a:ext>
            </a:extLst>
          </p:cNvPr>
          <p:cNvPicPr>
            <a:picLocks noChangeAspect="1"/>
          </p:cNvPicPr>
          <p:nvPr/>
        </p:nvPicPr>
        <p:blipFill>
          <a:blip r:embed="rId2"/>
          <a:stretch>
            <a:fillRect/>
          </a:stretch>
        </p:blipFill>
        <p:spPr>
          <a:xfrm>
            <a:off x="211138" y="163513"/>
            <a:ext cx="1274763" cy="1246848"/>
          </a:xfrm>
          <a:prstGeom prst="rect">
            <a:avLst/>
          </a:prstGeom>
        </p:spPr>
      </p:pic>
      <p:sp>
        <p:nvSpPr>
          <p:cNvPr id="12" name="Rettangolo 11">
            <a:extLst>
              <a:ext uri="{FF2B5EF4-FFF2-40B4-BE49-F238E27FC236}">
                <a16:creationId xmlns:a16="http://schemas.microsoft.com/office/drawing/2014/main" id="{08DD311B-FA06-6A48-8821-E6CEA8EA237A}"/>
              </a:ext>
            </a:extLst>
          </p:cNvPr>
          <p:cNvSpPr/>
          <p:nvPr/>
        </p:nvSpPr>
        <p:spPr>
          <a:xfrm>
            <a:off x="490654" y="1539440"/>
            <a:ext cx="11017405" cy="4375813"/>
          </a:xfrm>
          <a:prstGeom prst="rect">
            <a:avLst/>
          </a:prstGeom>
        </p:spPr>
        <p:txBody>
          <a:bodyPr wrap="square">
            <a:spAutoFit/>
          </a:bodyPr>
          <a:lstStyle/>
          <a:p>
            <a:pPr algn="just">
              <a:lnSpc>
                <a:spcPct val="115000"/>
              </a:lnSpc>
              <a:spcBef>
                <a:spcPts val="1400"/>
              </a:spcBef>
              <a:spcAft>
                <a:spcPts val="1400"/>
              </a:spcAft>
            </a:pPr>
            <a:endParaRPr lang="it-IT" sz="2800" dirty="0">
              <a:latin typeface="Times New Roman" panose="02020603050405020304" pitchFamily="18" charset="0"/>
              <a:ea typeface="Times New Roman" panose="02020603050405020304" pitchFamily="18" charset="0"/>
            </a:endParaRPr>
          </a:p>
          <a:p>
            <a:pPr>
              <a:lnSpc>
                <a:spcPct val="115000"/>
              </a:lnSpc>
              <a:spcBef>
                <a:spcPts val="1400"/>
              </a:spcBef>
              <a:spcAft>
                <a:spcPts val="1400"/>
              </a:spcAft>
            </a:pPr>
            <a:r>
              <a:rPr lang="it-IT" sz="2800" b="1" dirty="0">
                <a:solidFill>
                  <a:srgbClr val="005D5D"/>
                </a:solidFill>
                <a:latin typeface="Arial" panose="020B0604020202020204" pitchFamily="34" charset="0"/>
                <a:ea typeface="Calibri" panose="020F0502020204030204" pitchFamily="34" charset="0"/>
              </a:rPr>
              <a:t>280.000</a:t>
            </a:r>
            <a:r>
              <a:rPr lang="it-IT" sz="2800" dirty="0">
                <a:solidFill>
                  <a:srgbClr val="005D5D"/>
                </a:solidFill>
                <a:latin typeface="Arial" panose="020B0604020202020204" pitchFamily="34" charset="0"/>
                <a:ea typeface="Calibri" panose="020F0502020204030204" pitchFamily="34" charset="0"/>
              </a:rPr>
              <a:t> pazienti affetti da Diabete tipo 1 o 2</a:t>
            </a:r>
            <a:br>
              <a:rPr lang="it-IT" sz="2800" dirty="0">
                <a:solidFill>
                  <a:srgbClr val="005D5D"/>
                </a:solidFill>
                <a:latin typeface="Arial" panose="020B0604020202020204" pitchFamily="34" charset="0"/>
                <a:ea typeface="Calibri" panose="020F0502020204030204" pitchFamily="34" charset="0"/>
              </a:rPr>
            </a:br>
            <a:br>
              <a:rPr lang="it-IT" sz="2800" dirty="0">
                <a:solidFill>
                  <a:srgbClr val="005D5D"/>
                </a:solidFill>
                <a:latin typeface="Arial" panose="020B0604020202020204" pitchFamily="34" charset="0"/>
                <a:ea typeface="Calibri" panose="020F0502020204030204" pitchFamily="34" charset="0"/>
              </a:rPr>
            </a:br>
            <a:r>
              <a:rPr lang="it-IT" sz="2800" b="1" dirty="0">
                <a:solidFill>
                  <a:srgbClr val="005D5D"/>
                </a:solidFill>
                <a:latin typeface="Arial" panose="020B0604020202020204" pitchFamily="34" charset="0"/>
                <a:ea typeface="Calibri" panose="020F0502020204030204" pitchFamily="34" charset="0"/>
              </a:rPr>
              <a:t>16.000</a:t>
            </a:r>
            <a:r>
              <a:rPr lang="it-IT" sz="2800" dirty="0">
                <a:solidFill>
                  <a:srgbClr val="005D5D"/>
                </a:solidFill>
                <a:latin typeface="Arial" panose="020B0604020202020204" pitchFamily="34" charset="0"/>
                <a:ea typeface="Calibri" panose="020F0502020204030204" pitchFamily="34" charset="0"/>
              </a:rPr>
              <a:t> pazienti affetti da Diabete tipo 1 comparso in età infantile</a:t>
            </a:r>
            <a:br>
              <a:rPr lang="it-IT" sz="2800" dirty="0">
                <a:solidFill>
                  <a:srgbClr val="005D5D"/>
                </a:solidFill>
                <a:latin typeface="Arial" panose="020B0604020202020204" pitchFamily="34" charset="0"/>
                <a:ea typeface="Calibri" panose="020F0502020204030204" pitchFamily="34" charset="0"/>
              </a:rPr>
            </a:br>
            <a:br>
              <a:rPr lang="it-IT" sz="2800" dirty="0">
                <a:solidFill>
                  <a:srgbClr val="005D5D"/>
                </a:solidFill>
                <a:latin typeface="Arial" panose="020B0604020202020204" pitchFamily="34" charset="0"/>
                <a:ea typeface="Calibri" panose="020F0502020204030204" pitchFamily="34" charset="0"/>
              </a:rPr>
            </a:br>
            <a:r>
              <a:rPr lang="it-IT" sz="2800" b="1" dirty="0">
                <a:solidFill>
                  <a:srgbClr val="005D5D"/>
                </a:solidFill>
                <a:latin typeface="Arial" panose="020B0604020202020204" pitchFamily="34" charset="0"/>
                <a:ea typeface="Calibri" panose="020F0502020204030204" pitchFamily="34" charset="0"/>
              </a:rPr>
              <a:t>1.700</a:t>
            </a:r>
            <a:r>
              <a:rPr lang="it-IT" sz="2800" dirty="0">
                <a:solidFill>
                  <a:srgbClr val="005D5D"/>
                </a:solidFill>
                <a:latin typeface="Arial" panose="020B0604020202020204" pitchFamily="34" charset="0"/>
                <a:ea typeface="Calibri" panose="020F0502020204030204" pitchFamily="34" charset="0"/>
              </a:rPr>
              <a:t> bambini-ragazzi (0-18) affetti da diabete tipo 1	</a:t>
            </a:r>
            <a:br>
              <a:rPr lang="it-IT" sz="2800" dirty="0">
                <a:solidFill>
                  <a:srgbClr val="005D5D"/>
                </a:solidFill>
                <a:latin typeface="Arial" panose="020B0604020202020204" pitchFamily="34" charset="0"/>
                <a:ea typeface="Calibri" panose="020F0502020204030204" pitchFamily="34" charset="0"/>
              </a:rPr>
            </a:br>
            <a:r>
              <a:rPr lang="it-IT" sz="2800" dirty="0">
                <a:solidFill>
                  <a:srgbClr val="005D5D"/>
                </a:solidFill>
                <a:latin typeface="Arial" panose="020B0604020202020204" pitchFamily="34" charset="0"/>
                <a:ea typeface="Calibri" panose="020F0502020204030204" pitchFamily="34" charset="0"/>
              </a:rPr>
              <a:t>	</a:t>
            </a:r>
            <a:br>
              <a:rPr lang="it-IT" sz="2800" dirty="0">
                <a:solidFill>
                  <a:srgbClr val="005D5D"/>
                </a:solidFill>
                <a:latin typeface="Arial" panose="020B0604020202020204" pitchFamily="34" charset="0"/>
                <a:ea typeface="Calibri" panose="020F0502020204030204" pitchFamily="34" charset="0"/>
              </a:rPr>
            </a:br>
            <a:endParaRPr lang="it-IT" sz="2800" dirty="0">
              <a:effectLst/>
              <a:latin typeface="Times New Roman" panose="02020603050405020304" pitchFamily="18" charset="0"/>
              <a:ea typeface="Times New Roman" panose="02020603050405020304" pitchFamily="18" charset="0"/>
            </a:endParaRPr>
          </a:p>
        </p:txBody>
      </p:sp>
      <p:sp>
        <p:nvSpPr>
          <p:cNvPr id="13" name="CasellaDiTesto 12">
            <a:extLst>
              <a:ext uri="{FF2B5EF4-FFF2-40B4-BE49-F238E27FC236}">
                <a16:creationId xmlns:a16="http://schemas.microsoft.com/office/drawing/2014/main" id="{F49B0E1D-FB20-EE4E-A16D-33BDEAE4702A}"/>
              </a:ext>
            </a:extLst>
          </p:cNvPr>
          <p:cNvSpPr txBox="1"/>
          <p:nvPr/>
        </p:nvSpPr>
        <p:spPr>
          <a:xfrm>
            <a:off x="4281744" y="463771"/>
            <a:ext cx="4728026" cy="646331"/>
          </a:xfrm>
          <a:prstGeom prst="rect">
            <a:avLst/>
          </a:prstGeom>
          <a:noFill/>
        </p:spPr>
        <p:txBody>
          <a:bodyPr wrap="none" rtlCol="0">
            <a:spAutoFit/>
          </a:bodyPr>
          <a:lstStyle/>
          <a:p>
            <a:r>
              <a:rPr lang="it-IT" sz="3600" b="1" dirty="0">
                <a:solidFill>
                  <a:srgbClr val="C00000"/>
                </a:solidFill>
              </a:rPr>
              <a:t>IL DIABETE NEL VENETO</a:t>
            </a:r>
          </a:p>
        </p:txBody>
      </p:sp>
    </p:spTree>
    <p:extLst>
      <p:ext uri="{BB962C8B-B14F-4D97-AF65-F5344CB8AC3E}">
        <p14:creationId xmlns:p14="http://schemas.microsoft.com/office/powerpoint/2010/main" val="50385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D563FC4-2E7C-9F4D-B7FE-9D47A123EAAE}"/>
              </a:ext>
            </a:extLst>
          </p:cNvPr>
          <p:cNvPicPr>
            <a:picLocks noChangeAspect="1"/>
          </p:cNvPicPr>
          <p:nvPr/>
        </p:nvPicPr>
        <p:blipFill>
          <a:blip r:embed="rId2"/>
          <a:stretch>
            <a:fillRect/>
          </a:stretch>
        </p:blipFill>
        <p:spPr>
          <a:xfrm>
            <a:off x="211138" y="163513"/>
            <a:ext cx="1274763" cy="1246848"/>
          </a:xfrm>
          <a:prstGeom prst="rect">
            <a:avLst/>
          </a:prstGeom>
        </p:spPr>
      </p:pic>
      <p:sp>
        <p:nvSpPr>
          <p:cNvPr id="12" name="Rettangolo 11">
            <a:extLst>
              <a:ext uri="{FF2B5EF4-FFF2-40B4-BE49-F238E27FC236}">
                <a16:creationId xmlns:a16="http://schemas.microsoft.com/office/drawing/2014/main" id="{08DD311B-FA06-6A48-8821-E6CEA8EA237A}"/>
              </a:ext>
            </a:extLst>
          </p:cNvPr>
          <p:cNvSpPr/>
          <p:nvPr/>
        </p:nvSpPr>
        <p:spPr>
          <a:xfrm>
            <a:off x="290957" y="1110102"/>
            <a:ext cx="12104686" cy="3749553"/>
          </a:xfrm>
          <a:prstGeom prst="rect">
            <a:avLst/>
          </a:prstGeom>
        </p:spPr>
        <p:txBody>
          <a:bodyPr wrap="square">
            <a:spAutoFit/>
          </a:bodyPr>
          <a:lstStyle/>
          <a:p>
            <a:pPr>
              <a:lnSpc>
                <a:spcPct val="115000"/>
              </a:lnSpc>
              <a:spcBef>
                <a:spcPts val="1400"/>
              </a:spcBef>
              <a:spcAft>
                <a:spcPts val="1400"/>
              </a:spcAft>
            </a:pPr>
            <a:br>
              <a:rPr lang="it-IT" sz="2400" dirty="0">
                <a:solidFill>
                  <a:srgbClr val="005D5D"/>
                </a:solidFill>
                <a:latin typeface="Arial" panose="020B0604020202020204" pitchFamily="34" charset="0"/>
                <a:ea typeface="Calibri" panose="020F0502020204030204" pitchFamily="34" charset="0"/>
              </a:rPr>
            </a:br>
            <a:br>
              <a:rPr lang="it-IT" sz="2400" dirty="0">
                <a:solidFill>
                  <a:srgbClr val="005D5D"/>
                </a:solidFill>
                <a:latin typeface="Arial" panose="020B0604020202020204" pitchFamily="34" charset="0"/>
                <a:ea typeface="Calibri" panose="020F0502020204030204" pitchFamily="34" charset="0"/>
              </a:rPr>
            </a:br>
            <a:r>
              <a:rPr lang="it-IT" sz="2400" dirty="0">
                <a:solidFill>
                  <a:srgbClr val="005D5D"/>
                </a:solidFill>
                <a:latin typeface="Arial" panose="020B0604020202020204" pitchFamily="34" charset="0"/>
                <a:ea typeface="Calibri" panose="020F0502020204030204" pitchFamily="34" charset="0"/>
              </a:rPr>
              <a:t>I soggetti diabetici presentano complicanze acute e croniche:</a:t>
            </a:r>
          </a:p>
          <a:p>
            <a:pPr>
              <a:lnSpc>
                <a:spcPct val="115000"/>
              </a:lnSpc>
              <a:spcBef>
                <a:spcPts val="1400"/>
              </a:spcBef>
              <a:spcAft>
                <a:spcPts val="1400"/>
              </a:spcAft>
            </a:pPr>
            <a:r>
              <a:rPr lang="it-IT" sz="2400" dirty="0">
                <a:solidFill>
                  <a:srgbClr val="005D5D"/>
                </a:solidFill>
                <a:latin typeface="Arial" panose="020B0604020202020204" pitchFamily="34" charset="0"/>
                <a:ea typeface="Calibri" panose="020F0502020204030204" pitchFamily="34" charset="0"/>
              </a:rPr>
              <a:t>Episodi di </a:t>
            </a:r>
            <a:r>
              <a:rPr lang="it-IT" sz="2400" dirty="0" err="1">
                <a:solidFill>
                  <a:srgbClr val="005D5D"/>
                </a:solidFill>
                <a:latin typeface="Arial" panose="020B0604020202020204" pitchFamily="34" charset="0"/>
                <a:ea typeface="Calibri" panose="020F0502020204030204" pitchFamily="34" charset="0"/>
              </a:rPr>
              <a:t>ipo</a:t>
            </a:r>
            <a:r>
              <a:rPr lang="it-IT" sz="2400" dirty="0">
                <a:solidFill>
                  <a:srgbClr val="005D5D"/>
                </a:solidFill>
                <a:latin typeface="Arial" panose="020B0604020202020204" pitchFamily="34" charset="0"/>
                <a:ea typeface="Calibri" panose="020F0502020204030204" pitchFamily="34" charset="0"/>
              </a:rPr>
              <a:t> e iperglicemia ad elevato rischio di mortalità</a:t>
            </a:r>
          </a:p>
          <a:p>
            <a:pPr>
              <a:lnSpc>
                <a:spcPct val="115000"/>
              </a:lnSpc>
              <a:spcBef>
                <a:spcPts val="1400"/>
              </a:spcBef>
              <a:spcAft>
                <a:spcPts val="1400"/>
              </a:spcAft>
            </a:pPr>
            <a:r>
              <a:rPr lang="it-IT" sz="2400" dirty="0">
                <a:solidFill>
                  <a:srgbClr val="005D5D"/>
                </a:solidFill>
                <a:latin typeface="Arial" panose="020B0604020202020204" pitchFamily="34" charset="0"/>
                <a:ea typeface="Calibri" panose="020F0502020204030204" pitchFamily="34" charset="0"/>
              </a:rPr>
              <a:t>Sviluppo di nefropatia, </a:t>
            </a:r>
            <a:r>
              <a:rPr lang="it-IT" sz="2400" dirty="0" err="1">
                <a:solidFill>
                  <a:srgbClr val="005D5D"/>
                </a:solidFill>
                <a:latin typeface="Arial" panose="020B0604020202020204" pitchFamily="34" charset="0"/>
                <a:ea typeface="Calibri" panose="020F0502020204030204" pitchFamily="34" charset="0"/>
              </a:rPr>
              <a:t>vasculopatia</a:t>
            </a:r>
            <a:r>
              <a:rPr lang="it-IT" sz="2400" dirty="0">
                <a:solidFill>
                  <a:srgbClr val="005D5D"/>
                </a:solidFill>
                <a:latin typeface="Arial" panose="020B0604020202020204" pitchFamily="34" charset="0"/>
                <a:ea typeface="Calibri" panose="020F0502020204030204" pitchFamily="34" charset="0"/>
              </a:rPr>
              <a:t>, neuropatia e retinopatia	</a:t>
            </a:r>
            <a:br>
              <a:rPr lang="it-IT" sz="2400" dirty="0">
                <a:solidFill>
                  <a:srgbClr val="005D5D"/>
                </a:solidFill>
                <a:latin typeface="Arial" panose="020B0604020202020204" pitchFamily="34" charset="0"/>
                <a:ea typeface="Calibri" panose="020F0502020204030204" pitchFamily="34" charset="0"/>
              </a:rPr>
            </a:br>
            <a:br>
              <a:rPr lang="it-IT" sz="2400" dirty="0">
                <a:solidFill>
                  <a:srgbClr val="005D5D"/>
                </a:solidFill>
                <a:latin typeface="Arial" panose="020B0604020202020204" pitchFamily="34" charset="0"/>
                <a:ea typeface="Calibri" panose="020F0502020204030204" pitchFamily="34" charset="0"/>
              </a:rPr>
            </a:br>
            <a:endParaRPr lang="it-IT" sz="2400" dirty="0">
              <a:effectLst/>
              <a:latin typeface="Times New Roman" panose="02020603050405020304" pitchFamily="18" charset="0"/>
              <a:ea typeface="Times New Roman" panose="02020603050405020304" pitchFamily="18" charset="0"/>
            </a:endParaRPr>
          </a:p>
        </p:txBody>
      </p:sp>
      <p:sp>
        <p:nvSpPr>
          <p:cNvPr id="13" name="CasellaDiTesto 12">
            <a:extLst>
              <a:ext uri="{FF2B5EF4-FFF2-40B4-BE49-F238E27FC236}">
                <a16:creationId xmlns:a16="http://schemas.microsoft.com/office/drawing/2014/main" id="{F49B0E1D-FB20-EE4E-A16D-33BDEAE4702A}"/>
              </a:ext>
            </a:extLst>
          </p:cNvPr>
          <p:cNvSpPr txBox="1"/>
          <p:nvPr/>
        </p:nvSpPr>
        <p:spPr>
          <a:xfrm>
            <a:off x="5087109" y="463771"/>
            <a:ext cx="2239716" cy="646331"/>
          </a:xfrm>
          <a:prstGeom prst="rect">
            <a:avLst/>
          </a:prstGeom>
          <a:noFill/>
        </p:spPr>
        <p:txBody>
          <a:bodyPr wrap="none" rtlCol="0">
            <a:spAutoFit/>
          </a:bodyPr>
          <a:lstStyle/>
          <a:p>
            <a:r>
              <a:rPr lang="it-IT" sz="3600" b="1" dirty="0">
                <a:solidFill>
                  <a:srgbClr val="C00000"/>
                </a:solidFill>
              </a:rPr>
              <a:t>IL DIABETE</a:t>
            </a:r>
          </a:p>
        </p:txBody>
      </p:sp>
      <p:sp>
        <p:nvSpPr>
          <p:cNvPr id="2" name="Rettangolo 1">
            <a:extLst>
              <a:ext uri="{FF2B5EF4-FFF2-40B4-BE49-F238E27FC236}">
                <a16:creationId xmlns:a16="http://schemas.microsoft.com/office/drawing/2014/main" id="{ACA357CC-46EB-0545-AFA3-3F80858DFEA3}"/>
              </a:ext>
            </a:extLst>
          </p:cNvPr>
          <p:cNvSpPr/>
          <p:nvPr/>
        </p:nvSpPr>
        <p:spPr>
          <a:xfrm>
            <a:off x="3679898" y="4351824"/>
            <a:ext cx="4282068" cy="2308324"/>
          </a:xfrm>
          <a:prstGeom prst="rect">
            <a:avLst/>
          </a:prstGeom>
          <a:ln>
            <a:solidFill>
              <a:srgbClr val="0070C0"/>
            </a:solidFill>
          </a:ln>
        </p:spPr>
        <p:txBody>
          <a:bodyPr wrap="square">
            <a:spAutoFit/>
          </a:bodyPr>
          <a:lstStyle/>
          <a:p>
            <a:r>
              <a:rPr lang="it-IT" b="1" dirty="0">
                <a:solidFill>
                  <a:srgbClr val="005D5D"/>
                </a:solidFill>
                <a:latin typeface="Arial" panose="020B0604020202020204" pitchFamily="34" charset="0"/>
                <a:ea typeface="Calibri" panose="020F0502020204030204" pitchFamily="34" charset="0"/>
              </a:rPr>
              <a:t>235</a:t>
            </a:r>
            <a:r>
              <a:rPr lang="it-IT" dirty="0">
                <a:solidFill>
                  <a:srgbClr val="005D5D"/>
                </a:solidFill>
                <a:latin typeface="Arial" panose="020B0604020202020204" pitchFamily="34" charset="0"/>
                <a:ea typeface="Calibri" panose="020F0502020204030204" pitchFamily="34" charset="0"/>
              </a:rPr>
              <a:t> ricoveri ogni 1000 persone ogni anno nelle persone diabetiche	</a:t>
            </a:r>
            <a:br>
              <a:rPr lang="it-IT" dirty="0">
                <a:solidFill>
                  <a:srgbClr val="005D5D"/>
                </a:solidFill>
                <a:latin typeface="Arial" panose="020B0604020202020204" pitchFamily="34" charset="0"/>
                <a:ea typeface="Calibri" panose="020F0502020204030204" pitchFamily="34" charset="0"/>
              </a:rPr>
            </a:br>
            <a:br>
              <a:rPr lang="it-IT" b="1" dirty="0">
                <a:solidFill>
                  <a:srgbClr val="005D5D"/>
                </a:solidFill>
                <a:latin typeface="Arial" panose="020B0604020202020204" pitchFamily="34" charset="0"/>
                <a:ea typeface="Calibri" panose="020F0502020204030204" pitchFamily="34" charset="0"/>
              </a:rPr>
            </a:br>
            <a:r>
              <a:rPr lang="it-IT" b="1" dirty="0">
                <a:solidFill>
                  <a:srgbClr val="005D5D"/>
                </a:solidFill>
                <a:latin typeface="Arial" panose="020B0604020202020204" pitchFamily="34" charset="0"/>
                <a:ea typeface="Calibri" panose="020F0502020204030204" pitchFamily="34" charset="0"/>
              </a:rPr>
              <a:t>5,000 euro: </a:t>
            </a:r>
            <a:r>
              <a:rPr lang="it-IT" dirty="0">
                <a:solidFill>
                  <a:srgbClr val="005D5D"/>
                </a:solidFill>
                <a:latin typeface="Arial" panose="020B0604020202020204" pitchFamily="34" charset="0"/>
                <a:ea typeface="Calibri" panose="020F0502020204030204" pitchFamily="34" charset="0"/>
              </a:rPr>
              <a:t>costo medio annuo per la cura ambulatoriale del diabete	</a:t>
            </a:r>
            <a:br>
              <a:rPr lang="it-IT" dirty="0">
                <a:solidFill>
                  <a:srgbClr val="005D5D"/>
                </a:solidFill>
                <a:latin typeface="Arial" panose="020B0604020202020204" pitchFamily="34" charset="0"/>
                <a:ea typeface="Calibri" panose="020F0502020204030204" pitchFamily="34" charset="0"/>
              </a:rPr>
            </a:br>
            <a:br>
              <a:rPr lang="it-IT" dirty="0">
                <a:solidFill>
                  <a:srgbClr val="005D5D"/>
                </a:solidFill>
                <a:latin typeface="Arial" panose="020B0604020202020204" pitchFamily="34" charset="0"/>
                <a:ea typeface="Calibri" panose="020F0502020204030204" pitchFamily="34" charset="0"/>
              </a:rPr>
            </a:br>
            <a:r>
              <a:rPr lang="it-IT" b="1" dirty="0">
                <a:solidFill>
                  <a:srgbClr val="005D5D"/>
                </a:solidFill>
                <a:latin typeface="Arial" panose="020B0604020202020204" pitchFamily="34" charset="0"/>
                <a:ea typeface="Calibri" panose="020F0502020204030204" pitchFamily="34" charset="0"/>
              </a:rPr>
              <a:t>8500 euro:</a:t>
            </a:r>
            <a:r>
              <a:rPr lang="it-IT" dirty="0">
                <a:solidFill>
                  <a:srgbClr val="005D5D"/>
                </a:solidFill>
                <a:latin typeface="Arial" panose="020B0604020202020204" pitchFamily="34" charset="0"/>
                <a:ea typeface="Calibri" panose="020F0502020204030204" pitchFamily="34" charset="0"/>
              </a:rPr>
              <a:t> costo medio per ricovero di paziente diabetico </a:t>
            </a:r>
            <a:endParaRPr lang="it-IT" dirty="0"/>
          </a:p>
        </p:txBody>
      </p:sp>
    </p:spTree>
    <p:extLst>
      <p:ext uri="{BB962C8B-B14F-4D97-AF65-F5344CB8AC3E}">
        <p14:creationId xmlns:p14="http://schemas.microsoft.com/office/powerpoint/2010/main" val="272250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84BB7F6E-9198-D041-9128-0770272E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4" y="1744257"/>
            <a:ext cx="4031860" cy="1510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a:extLst>
              <a:ext uri="{FF2B5EF4-FFF2-40B4-BE49-F238E27FC236}">
                <a16:creationId xmlns:a16="http://schemas.microsoft.com/office/drawing/2014/main" id="{9529736F-725F-0740-B4C3-AED1C05CB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5" y="3260045"/>
            <a:ext cx="3171730" cy="15839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a:extLst>
              <a:ext uri="{FF2B5EF4-FFF2-40B4-BE49-F238E27FC236}">
                <a16:creationId xmlns:a16="http://schemas.microsoft.com/office/drawing/2014/main" id="{9B779FD1-B276-B046-AE1B-44499D02B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985" r="14458"/>
          <a:stretch>
            <a:fillRect/>
          </a:stretch>
        </p:blipFill>
        <p:spPr bwMode="auto">
          <a:xfrm>
            <a:off x="-20906" y="4611679"/>
            <a:ext cx="3171730" cy="1286355"/>
          </a:xfrm>
          <a:prstGeom prst="rect">
            <a:avLst/>
          </a:prstGeom>
          <a:noFill/>
          <a:ln>
            <a:noFill/>
          </a:ln>
          <a:effectLst/>
          <a:extLst>
            <a:ext uri="{909E8E84-426E-40DD-AFC4-6F175D3DCCD1}">
              <a14:hiddenFill xmlns:a14="http://schemas.microsoft.com/office/drawing/2010/main">
                <a:blipFill dpi="0" rotWithShape="0">
                  <a:blip/>
                  <a:srcRect l="6985" r="1445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a:extLst>
              <a:ext uri="{FF2B5EF4-FFF2-40B4-BE49-F238E27FC236}">
                <a16:creationId xmlns:a16="http://schemas.microsoft.com/office/drawing/2014/main" id="{36FACDFD-036E-674B-A0EF-41821682BE13}"/>
              </a:ext>
            </a:extLst>
          </p:cNvPr>
          <p:cNvSpPr txBox="1">
            <a:spLocks noChangeArrowheads="1"/>
          </p:cNvSpPr>
          <p:nvPr/>
        </p:nvSpPr>
        <p:spPr bwMode="auto">
          <a:xfrm>
            <a:off x="4023071" y="1958418"/>
            <a:ext cx="3596035" cy="618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marL="342900" indent="-320675">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ctr">
              <a:spcBef>
                <a:spcPts val="968"/>
              </a:spcBef>
            </a:pPr>
            <a:r>
              <a:rPr lang="it-IT" altLang="it-IT" sz="3870" dirty="0"/>
              <a:t>750 da dito</a:t>
            </a:r>
          </a:p>
        </p:txBody>
      </p:sp>
      <p:sp>
        <p:nvSpPr>
          <p:cNvPr id="5127" name="Text Box 7">
            <a:extLst>
              <a:ext uri="{FF2B5EF4-FFF2-40B4-BE49-F238E27FC236}">
                <a16:creationId xmlns:a16="http://schemas.microsoft.com/office/drawing/2014/main" id="{67A59885-7AA2-794C-8ADA-67C95F99D71F}"/>
              </a:ext>
            </a:extLst>
          </p:cNvPr>
          <p:cNvSpPr txBox="1">
            <a:spLocks noChangeArrowheads="1"/>
          </p:cNvSpPr>
          <p:nvPr/>
        </p:nvSpPr>
        <p:spPr bwMode="auto">
          <a:xfrm>
            <a:off x="4425659" y="1160252"/>
            <a:ext cx="3069973" cy="65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it-IT" altLang="it-IT" sz="4838" dirty="0">
                <a:solidFill>
                  <a:srgbClr val="CE181E"/>
                </a:solidFill>
              </a:rPr>
              <a:t>Glicemia</a:t>
            </a:r>
            <a:r>
              <a:rPr lang="it-IT" altLang="it-IT" sz="4838" dirty="0"/>
              <a:t> </a:t>
            </a:r>
          </a:p>
        </p:txBody>
      </p:sp>
      <p:sp>
        <p:nvSpPr>
          <p:cNvPr id="5128" name="Text Box 8">
            <a:extLst>
              <a:ext uri="{FF2B5EF4-FFF2-40B4-BE49-F238E27FC236}">
                <a16:creationId xmlns:a16="http://schemas.microsoft.com/office/drawing/2014/main" id="{D7799DB0-5C41-204F-9287-FC5B38DCC56F}"/>
              </a:ext>
            </a:extLst>
          </p:cNvPr>
          <p:cNvSpPr txBox="1">
            <a:spLocks noChangeArrowheads="1"/>
          </p:cNvSpPr>
          <p:nvPr/>
        </p:nvSpPr>
        <p:spPr bwMode="auto">
          <a:xfrm>
            <a:off x="8666792" y="2171442"/>
            <a:ext cx="2916377" cy="65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it-IT" altLang="it-IT" sz="4838" dirty="0">
                <a:solidFill>
                  <a:srgbClr val="CE181E"/>
                </a:solidFill>
              </a:rPr>
              <a:t>Insulina</a:t>
            </a:r>
            <a:r>
              <a:rPr lang="it-IT" altLang="it-IT" sz="4838" dirty="0"/>
              <a:t> </a:t>
            </a:r>
          </a:p>
        </p:txBody>
      </p:sp>
      <p:pic>
        <p:nvPicPr>
          <p:cNvPr id="5129" name="Picture 9">
            <a:extLst>
              <a:ext uri="{FF2B5EF4-FFF2-40B4-BE49-F238E27FC236}">
                <a16:creationId xmlns:a16="http://schemas.microsoft.com/office/drawing/2014/main" id="{96B1A144-2EB7-C143-9811-9B06BEA391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026" y="3046934"/>
            <a:ext cx="4506082" cy="20658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0" name="Text Box 10">
            <a:extLst>
              <a:ext uri="{FF2B5EF4-FFF2-40B4-BE49-F238E27FC236}">
                <a16:creationId xmlns:a16="http://schemas.microsoft.com/office/drawing/2014/main" id="{185F4F0C-FE09-1544-87F8-4CCD7706F555}"/>
              </a:ext>
            </a:extLst>
          </p:cNvPr>
          <p:cNvSpPr txBox="1">
            <a:spLocks noChangeArrowheads="1"/>
          </p:cNvSpPr>
          <p:nvPr/>
        </p:nvSpPr>
        <p:spPr bwMode="auto">
          <a:xfrm>
            <a:off x="2908743" y="3801466"/>
            <a:ext cx="2795613" cy="118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marL="342900" indent="-320675">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gn="ctr">
              <a:spcBef>
                <a:spcPts val="968"/>
              </a:spcBef>
            </a:pPr>
            <a:r>
              <a:rPr lang="it-IT" altLang="it-IT" sz="3600" dirty="0"/>
              <a:t>4000 da </a:t>
            </a:r>
          </a:p>
          <a:p>
            <a:pPr algn="ctr">
              <a:spcBef>
                <a:spcPts val="968"/>
              </a:spcBef>
            </a:pPr>
            <a:r>
              <a:rPr lang="it-IT" altLang="it-IT" sz="3600" dirty="0"/>
              <a:t>sensore </a:t>
            </a:r>
          </a:p>
        </p:txBody>
      </p:sp>
      <p:sp>
        <p:nvSpPr>
          <p:cNvPr id="5131" name="Text Box 11">
            <a:extLst>
              <a:ext uri="{FF2B5EF4-FFF2-40B4-BE49-F238E27FC236}">
                <a16:creationId xmlns:a16="http://schemas.microsoft.com/office/drawing/2014/main" id="{88AADE42-8499-6A4E-A2E6-F676BF654042}"/>
              </a:ext>
            </a:extLst>
          </p:cNvPr>
          <p:cNvSpPr txBox="1">
            <a:spLocks noChangeArrowheads="1"/>
          </p:cNvSpPr>
          <p:nvPr/>
        </p:nvSpPr>
        <p:spPr bwMode="auto">
          <a:xfrm>
            <a:off x="7873860" y="5110862"/>
            <a:ext cx="4317928" cy="543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it-IT" altLang="it-IT" sz="3870" dirty="0"/>
              <a:t>1800 iniezioni</a:t>
            </a:r>
          </a:p>
        </p:txBody>
      </p:sp>
      <p:sp>
        <p:nvSpPr>
          <p:cNvPr id="5132" name="Text Box 12">
            <a:extLst>
              <a:ext uri="{FF2B5EF4-FFF2-40B4-BE49-F238E27FC236}">
                <a16:creationId xmlns:a16="http://schemas.microsoft.com/office/drawing/2014/main" id="{39B5C171-BACD-2A4C-8EB9-A745326CE3EC}"/>
              </a:ext>
            </a:extLst>
          </p:cNvPr>
          <p:cNvSpPr txBox="1">
            <a:spLocks noChangeArrowheads="1"/>
          </p:cNvSpPr>
          <p:nvPr/>
        </p:nvSpPr>
        <p:spPr bwMode="auto">
          <a:xfrm>
            <a:off x="480197" y="6038190"/>
            <a:ext cx="3302284" cy="65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it-IT" altLang="it-IT" sz="4838" dirty="0">
                <a:solidFill>
                  <a:srgbClr val="CE181E"/>
                </a:solidFill>
              </a:rPr>
              <a:t>Zucchero</a:t>
            </a:r>
          </a:p>
        </p:txBody>
      </p:sp>
      <p:pic>
        <p:nvPicPr>
          <p:cNvPr id="5133" name="Picture 13">
            <a:extLst>
              <a:ext uri="{FF2B5EF4-FFF2-40B4-BE49-F238E27FC236}">
                <a16:creationId xmlns:a16="http://schemas.microsoft.com/office/drawing/2014/main" id="{B2B6C46B-0C8F-DA42-89F4-48E74E99F6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040" y="5254857"/>
            <a:ext cx="4104816" cy="15724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4" name="Text Box 14">
            <a:extLst>
              <a:ext uri="{FF2B5EF4-FFF2-40B4-BE49-F238E27FC236}">
                <a16:creationId xmlns:a16="http://schemas.microsoft.com/office/drawing/2014/main" id="{9C5BFCA0-26C8-8544-903D-B66CC33D8E1A}"/>
              </a:ext>
            </a:extLst>
          </p:cNvPr>
          <p:cNvSpPr txBox="1">
            <a:spLocks noChangeArrowheads="1"/>
          </p:cNvSpPr>
          <p:nvPr/>
        </p:nvSpPr>
        <p:spPr bwMode="auto">
          <a:xfrm>
            <a:off x="7966017" y="6224423"/>
            <a:ext cx="4317928" cy="543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it-IT" altLang="it-IT" sz="3870" dirty="0"/>
              <a:t>2000 bustine</a:t>
            </a:r>
          </a:p>
        </p:txBody>
      </p:sp>
      <p:sp>
        <p:nvSpPr>
          <p:cNvPr id="5135" name="Text Box 15">
            <a:extLst>
              <a:ext uri="{FF2B5EF4-FFF2-40B4-BE49-F238E27FC236}">
                <a16:creationId xmlns:a16="http://schemas.microsoft.com/office/drawing/2014/main" id="{ABBDA33C-4535-0540-8D59-7072DBBBFCA2}"/>
              </a:ext>
            </a:extLst>
          </p:cNvPr>
          <p:cNvSpPr txBox="1">
            <a:spLocks noChangeArrowheads="1"/>
          </p:cNvSpPr>
          <p:nvPr/>
        </p:nvSpPr>
        <p:spPr bwMode="auto">
          <a:xfrm>
            <a:off x="10412980" y="164729"/>
            <a:ext cx="1823936" cy="996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4423" rIns="108847" bIns="54423"/>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FontTx/>
              <a:buNone/>
            </a:pPr>
            <a:r>
              <a:rPr lang="it-IT" altLang="it-IT" sz="3870" dirty="0"/>
              <a:t>Ogni anno</a:t>
            </a:r>
          </a:p>
        </p:txBody>
      </p:sp>
      <p:pic>
        <p:nvPicPr>
          <p:cNvPr id="5136" name="Picture 16">
            <a:extLst>
              <a:ext uri="{FF2B5EF4-FFF2-40B4-BE49-F238E27FC236}">
                <a16:creationId xmlns:a16="http://schemas.microsoft.com/office/drawing/2014/main" id="{82A8923B-E5CD-BE4F-99CC-8CB14C4AE9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7657" y="76075"/>
            <a:ext cx="1194198" cy="12210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Immagine 17">
            <a:extLst>
              <a:ext uri="{FF2B5EF4-FFF2-40B4-BE49-F238E27FC236}">
                <a16:creationId xmlns:a16="http://schemas.microsoft.com/office/drawing/2014/main" id="{160FC2FC-E58E-1A4A-94E1-CEFF9C0CF62A}"/>
              </a:ext>
            </a:extLst>
          </p:cNvPr>
          <p:cNvPicPr>
            <a:picLocks noChangeAspect="1"/>
          </p:cNvPicPr>
          <p:nvPr/>
        </p:nvPicPr>
        <p:blipFill>
          <a:blip r:embed="rId9"/>
          <a:stretch>
            <a:fillRect/>
          </a:stretch>
        </p:blipFill>
        <p:spPr>
          <a:xfrm>
            <a:off x="-17465" y="50150"/>
            <a:ext cx="1317625" cy="1288771"/>
          </a:xfrm>
          <a:prstGeom prst="rect">
            <a:avLst/>
          </a:prstGeom>
        </p:spPr>
      </p:pic>
    </p:spTree>
    <p:extLst>
      <p:ext uri="{BB962C8B-B14F-4D97-AF65-F5344CB8AC3E}">
        <p14:creationId xmlns:p14="http://schemas.microsoft.com/office/powerpoint/2010/main" val="28707940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Immagine 3">
            <a:extLst>
              <a:ext uri="{FF2B5EF4-FFF2-40B4-BE49-F238E27FC236}">
                <a16:creationId xmlns:a16="http://schemas.microsoft.com/office/drawing/2014/main" id="{C1B777B4-947A-1E4A-ACB2-E6566BE47514}"/>
              </a:ext>
            </a:extLst>
          </p:cNvPr>
          <p:cNvPicPr>
            <a:picLocks noChangeAspect="1"/>
          </p:cNvPicPr>
          <p:nvPr/>
        </p:nvPicPr>
        <p:blipFill rotWithShape="1">
          <a:blip r:embed="rId2">
            <a:extLst>
              <a:ext uri="{28A0092B-C50C-407E-A947-70E740481C1C}">
                <a14:useLocalDpi xmlns:a14="http://schemas.microsoft.com/office/drawing/2010/main" val="0"/>
              </a:ext>
            </a:extLst>
          </a:blip>
          <a:srcRect t="35846" b="9557"/>
          <a:stretch/>
        </p:blipFill>
        <p:spPr bwMode="auto">
          <a:xfrm>
            <a:off x="7007225" y="3122341"/>
            <a:ext cx="5184775" cy="37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4BB2486B-C96C-F24F-9691-7FDAD1B8984A}"/>
              </a:ext>
            </a:extLst>
          </p:cNvPr>
          <p:cNvPicPr>
            <a:picLocks noChangeAspect="1"/>
          </p:cNvPicPr>
          <p:nvPr/>
        </p:nvPicPr>
        <p:blipFill>
          <a:blip r:embed="rId3"/>
          <a:stretch>
            <a:fillRect/>
          </a:stretch>
        </p:blipFill>
        <p:spPr>
          <a:xfrm>
            <a:off x="339615" y="1"/>
            <a:ext cx="6667610" cy="3731168"/>
          </a:xfrm>
          <a:prstGeom prst="rect">
            <a:avLst/>
          </a:prstGeom>
        </p:spPr>
      </p:pic>
      <p:sp>
        <p:nvSpPr>
          <p:cNvPr id="3" name="CasellaDiTesto 2">
            <a:extLst>
              <a:ext uri="{FF2B5EF4-FFF2-40B4-BE49-F238E27FC236}">
                <a16:creationId xmlns:a16="http://schemas.microsoft.com/office/drawing/2014/main" id="{1E449E7A-1245-E541-A3E4-B9E0F4C7CA8C}"/>
              </a:ext>
            </a:extLst>
          </p:cNvPr>
          <p:cNvSpPr txBox="1"/>
          <p:nvPr/>
        </p:nvSpPr>
        <p:spPr>
          <a:xfrm>
            <a:off x="512956" y="4315521"/>
            <a:ext cx="6322742" cy="2062103"/>
          </a:xfrm>
          <a:prstGeom prst="rect">
            <a:avLst/>
          </a:prstGeom>
          <a:noFill/>
        </p:spPr>
        <p:txBody>
          <a:bodyPr wrap="square" rtlCol="0">
            <a:spAutoFit/>
          </a:bodyPr>
          <a:lstStyle/>
          <a:p>
            <a:r>
              <a:rPr lang="it-IT" sz="3200" dirty="0">
                <a:solidFill>
                  <a:srgbClr val="002060"/>
                </a:solidFill>
              </a:rPr>
              <a:t>L’unica CURA per il diabete è rappresentata dal trapianto di:</a:t>
            </a:r>
          </a:p>
          <a:p>
            <a:r>
              <a:rPr lang="it-IT" sz="3200" dirty="0">
                <a:solidFill>
                  <a:srgbClr val="002060"/>
                </a:solidFill>
              </a:rPr>
              <a:t>PANCREAS</a:t>
            </a:r>
          </a:p>
          <a:p>
            <a:r>
              <a:rPr lang="it-IT" sz="3200" dirty="0">
                <a:solidFill>
                  <a:srgbClr val="002060"/>
                </a:solidFill>
              </a:rPr>
              <a:t>INSULE PANCREATICHE</a:t>
            </a:r>
          </a:p>
        </p:txBody>
      </p:sp>
    </p:spTree>
    <p:extLst>
      <p:ext uri="{BB962C8B-B14F-4D97-AF65-F5344CB8AC3E}">
        <p14:creationId xmlns:p14="http://schemas.microsoft.com/office/powerpoint/2010/main" val="412865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8E4FFB-B1C4-7A4E-8570-BC62551DA465}"/>
              </a:ext>
            </a:extLst>
          </p:cNvPr>
          <p:cNvSpPr>
            <a:spLocks noGrp="1"/>
          </p:cNvSpPr>
          <p:nvPr>
            <p:ph type="title"/>
          </p:nvPr>
        </p:nvSpPr>
        <p:spPr>
          <a:xfrm>
            <a:off x="293510" y="240946"/>
            <a:ext cx="11898489" cy="1325563"/>
          </a:xfrm>
        </p:spPr>
        <p:txBody>
          <a:bodyPr/>
          <a:lstStyle/>
          <a:p>
            <a:r>
              <a:rPr lang="it-IT" b="1" dirty="0">
                <a:solidFill>
                  <a:srgbClr val="C00000"/>
                </a:solidFill>
              </a:rPr>
              <a:t>Attività di trapianto di pancreas in Italia - anno 2020</a:t>
            </a:r>
          </a:p>
        </p:txBody>
      </p:sp>
      <p:pic>
        <p:nvPicPr>
          <p:cNvPr id="5" name="Segnaposto contenuto 4">
            <a:extLst>
              <a:ext uri="{FF2B5EF4-FFF2-40B4-BE49-F238E27FC236}">
                <a16:creationId xmlns:a16="http://schemas.microsoft.com/office/drawing/2014/main" id="{933CEF1F-4AAF-0B45-B7A4-71C5DB912C20}"/>
              </a:ext>
            </a:extLst>
          </p:cNvPr>
          <p:cNvPicPr>
            <a:picLocks noGrp="1" noChangeAspect="1"/>
          </p:cNvPicPr>
          <p:nvPr>
            <p:ph idx="1"/>
          </p:nvPr>
        </p:nvPicPr>
        <p:blipFill>
          <a:blip r:embed="rId2"/>
          <a:stretch>
            <a:fillRect/>
          </a:stretch>
        </p:blipFill>
        <p:spPr>
          <a:xfrm>
            <a:off x="681037" y="1690689"/>
            <a:ext cx="5986546" cy="4683918"/>
          </a:xfrm>
          <a:prstGeom prst="rect">
            <a:avLst/>
          </a:prstGeom>
        </p:spPr>
      </p:pic>
      <p:pic>
        <p:nvPicPr>
          <p:cNvPr id="6" name="Immagine 5">
            <a:extLst>
              <a:ext uri="{FF2B5EF4-FFF2-40B4-BE49-F238E27FC236}">
                <a16:creationId xmlns:a16="http://schemas.microsoft.com/office/drawing/2014/main" id="{CFCB4695-84F4-2C43-ABCB-D54997384A79}"/>
              </a:ext>
            </a:extLst>
          </p:cNvPr>
          <p:cNvPicPr>
            <a:picLocks noChangeAspect="1"/>
          </p:cNvPicPr>
          <p:nvPr/>
        </p:nvPicPr>
        <p:blipFill>
          <a:blip r:embed="rId3"/>
          <a:stretch>
            <a:fillRect/>
          </a:stretch>
        </p:blipFill>
        <p:spPr>
          <a:xfrm>
            <a:off x="5824662" y="4745821"/>
            <a:ext cx="2057317" cy="2112179"/>
          </a:xfrm>
          <a:prstGeom prst="rect">
            <a:avLst/>
          </a:prstGeom>
        </p:spPr>
      </p:pic>
      <p:sp>
        <p:nvSpPr>
          <p:cNvPr id="3" name="CasellaDiTesto 2">
            <a:extLst>
              <a:ext uri="{FF2B5EF4-FFF2-40B4-BE49-F238E27FC236}">
                <a16:creationId xmlns:a16="http://schemas.microsoft.com/office/drawing/2014/main" id="{9FE98236-2EF6-5042-B8E0-E5F86EFB61E8}"/>
              </a:ext>
            </a:extLst>
          </p:cNvPr>
          <p:cNvSpPr txBox="1"/>
          <p:nvPr/>
        </p:nvSpPr>
        <p:spPr>
          <a:xfrm>
            <a:off x="7601710" y="1837168"/>
            <a:ext cx="4209498" cy="2369880"/>
          </a:xfrm>
          <a:prstGeom prst="rect">
            <a:avLst/>
          </a:prstGeom>
          <a:noFill/>
          <a:ln w="38100">
            <a:solidFill>
              <a:srgbClr val="0070C0"/>
            </a:solidFill>
          </a:ln>
        </p:spPr>
        <p:txBody>
          <a:bodyPr wrap="square" rtlCol="0">
            <a:spAutoFit/>
          </a:bodyPr>
          <a:lstStyle/>
          <a:p>
            <a:pPr algn="ctr"/>
            <a:r>
              <a:rPr lang="it-IT" dirty="0"/>
              <a:t>UOC Chirurgia dei Trapianti di Rene e Pancreas - AOU Padova</a:t>
            </a:r>
          </a:p>
          <a:p>
            <a:pPr algn="ctr"/>
            <a:r>
              <a:rPr lang="it-IT" sz="3200" dirty="0"/>
              <a:t>Numero totale di trapianti di pancreas</a:t>
            </a:r>
          </a:p>
          <a:p>
            <a:pPr algn="ctr"/>
            <a:r>
              <a:rPr lang="it-IT" sz="4800" dirty="0"/>
              <a:t>238</a:t>
            </a:r>
          </a:p>
        </p:txBody>
      </p:sp>
    </p:spTree>
    <p:extLst>
      <p:ext uri="{BB962C8B-B14F-4D97-AF65-F5344CB8AC3E}">
        <p14:creationId xmlns:p14="http://schemas.microsoft.com/office/powerpoint/2010/main" val="101753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DF65C07-C8AC-E242-BACB-ED2ACAB7863C}"/>
              </a:ext>
            </a:extLst>
          </p:cNvPr>
          <p:cNvGraphicFramePr>
            <a:graphicFrameLocks noGrp="1"/>
          </p:cNvGraphicFramePr>
          <p:nvPr>
            <p:extLst>
              <p:ext uri="{D42A27DB-BD31-4B8C-83A1-F6EECF244321}">
                <p14:modId xmlns:p14="http://schemas.microsoft.com/office/powerpoint/2010/main" val="1003554773"/>
              </p:ext>
            </p:extLst>
          </p:nvPr>
        </p:nvGraphicFramePr>
        <p:xfrm>
          <a:off x="2609778" y="1000982"/>
          <a:ext cx="7030062" cy="1423767"/>
        </p:xfrm>
        <a:graphic>
          <a:graphicData uri="http://schemas.openxmlformats.org/drawingml/2006/table">
            <a:tbl>
              <a:tblPr>
                <a:tableStyleId>{5C22544A-7EE6-4342-B048-85BDC9FD1C3A}</a:tableStyleId>
              </a:tblPr>
              <a:tblGrid>
                <a:gridCol w="2413065">
                  <a:extLst>
                    <a:ext uri="{9D8B030D-6E8A-4147-A177-3AD203B41FA5}">
                      <a16:colId xmlns:a16="http://schemas.microsoft.com/office/drawing/2014/main" val="3085868937"/>
                    </a:ext>
                  </a:extLst>
                </a:gridCol>
                <a:gridCol w="353916">
                  <a:extLst>
                    <a:ext uri="{9D8B030D-6E8A-4147-A177-3AD203B41FA5}">
                      <a16:colId xmlns:a16="http://schemas.microsoft.com/office/drawing/2014/main" val="1638573633"/>
                    </a:ext>
                  </a:extLst>
                </a:gridCol>
                <a:gridCol w="603266">
                  <a:extLst>
                    <a:ext uri="{9D8B030D-6E8A-4147-A177-3AD203B41FA5}">
                      <a16:colId xmlns:a16="http://schemas.microsoft.com/office/drawing/2014/main" val="3943596790"/>
                    </a:ext>
                  </a:extLst>
                </a:gridCol>
                <a:gridCol w="1126097">
                  <a:extLst>
                    <a:ext uri="{9D8B030D-6E8A-4147-A177-3AD203B41FA5}">
                      <a16:colId xmlns:a16="http://schemas.microsoft.com/office/drawing/2014/main" val="469173626"/>
                    </a:ext>
                  </a:extLst>
                </a:gridCol>
                <a:gridCol w="1126097">
                  <a:extLst>
                    <a:ext uri="{9D8B030D-6E8A-4147-A177-3AD203B41FA5}">
                      <a16:colId xmlns:a16="http://schemas.microsoft.com/office/drawing/2014/main" val="1095850154"/>
                    </a:ext>
                  </a:extLst>
                </a:gridCol>
                <a:gridCol w="1407621">
                  <a:extLst>
                    <a:ext uri="{9D8B030D-6E8A-4147-A177-3AD203B41FA5}">
                      <a16:colId xmlns:a16="http://schemas.microsoft.com/office/drawing/2014/main" val="1305706716"/>
                    </a:ext>
                  </a:extLst>
                </a:gridCol>
              </a:tblGrid>
              <a:tr h="209546">
                <a:tc gridSpan="6">
                  <a:txBody>
                    <a:bodyPr/>
                    <a:lstStyle/>
                    <a:p>
                      <a:pPr algn="ctr" fontAlgn="ctr"/>
                      <a:r>
                        <a:rPr lang="it-IT" sz="1400" u="none" strike="noStrike">
                          <a:effectLst/>
                        </a:rPr>
                        <a:t>Resoconto Annuale Banca Tessuto Cutaneo: Milano Banca Isole Pancreatiche Centro di Riferimento Regionale</a:t>
                      </a:r>
                      <a:endParaRPr lang="it-IT" sz="1400" b="1" i="0" u="none" strike="noStrike">
                        <a:solidFill>
                          <a:srgbClr val="000000"/>
                        </a:solidFill>
                        <a:effectLst/>
                        <a:latin typeface="Calibri" panose="020F0502020204030204" pitchFamily="34" charset="0"/>
                      </a:endParaRPr>
                    </a:p>
                  </a:txBody>
                  <a:tcPr marL="8048" marR="8048" marT="8048"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362138820"/>
                  </a:ext>
                </a:extLst>
              </a:tr>
              <a:tr h="302265">
                <a:tc>
                  <a:txBody>
                    <a:bodyPr/>
                    <a:lstStyle/>
                    <a:p>
                      <a:pPr algn="ctr" fontAlgn="ctr"/>
                      <a:r>
                        <a:rPr lang="it-IT" sz="900" u="none" strike="noStrike">
                          <a:effectLst/>
                        </a:rPr>
                        <a:t>Denominazione</a:t>
                      </a:r>
                      <a:endParaRPr lang="it-IT" sz="900" b="0" i="0" u="none" strike="noStrike">
                        <a:solidFill>
                          <a:srgbClr val="000000"/>
                        </a:solidFill>
                        <a:effectLst/>
                        <a:latin typeface="Calibri" panose="020F0502020204030204" pitchFamily="34" charset="0"/>
                      </a:endParaRPr>
                    </a:p>
                  </a:txBody>
                  <a:tcPr marL="8048" marR="8048" marT="8048" marB="0" anchor="ctr"/>
                </a:tc>
                <a:tc>
                  <a:txBody>
                    <a:bodyPr/>
                    <a:lstStyle/>
                    <a:p>
                      <a:pPr algn="ctr" fontAlgn="ctr"/>
                      <a:r>
                        <a:rPr lang="it-IT" sz="900" u="none" strike="noStrike">
                          <a:effectLst/>
                        </a:rPr>
                        <a:t>anno</a:t>
                      </a:r>
                      <a:endParaRPr lang="it-IT" sz="900" b="0" i="0" u="none" strike="noStrike">
                        <a:solidFill>
                          <a:srgbClr val="000000"/>
                        </a:solidFill>
                        <a:effectLst/>
                        <a:latin typeface="Calibri" panose="020F0502020204030204" pitchFamily="34" charset="0"/>
                      </a:endParaRPr>
                    </a:p>
                  </a:txBody>
                  <a:tcPr marL="8048" marR="8048" marT="8048" marB="0" anchor="ctr"/>
                </a:tc>
                <a:tc>
                  <a:txBody>
                    <a:bodyPr/>
                    <a:lstStyle/>
                    <a:p>
                      <a:pPr algn="ctr" fontAlgn="ctr"/>
                      <a:r>
                        <a:rPr lang="it-IT" sz="900" u="none" strike="noStrike">
                          <a:effectLst/>
                        </a:rPr>
                        <a:t>trimestre</a:t>
                      </a:r>
                      <a:endParaRPr lang="it-IT" sz="900" b="0" i="0" u="none" strike="noStrike">
                        <a:solidFill>
                          <a:srgbClr val="000000"/>
                        </a:solidFill>
                        <a:effectLst/>
                        <a:latin typeface="Calibri" panose="020F0502020204030204" pitchFamily="34" charset="0"/>
                      </a:endParaRPr>
                    </a:p>
                  </a:txBody>
                  <a:tcPr marL="8048" marR="8048" marT="8048" marB="0" anchor="ctr"/>
                </a:tc>
                <a:tc>
                  <a:txBody>
                    <a:bodyPr/>
                    <a:lstStyle/>
                    <a:p>
                      <a:pPr algn="ctr" fontAlgn="ctr"/>
                      <a:r>
                        <a:rPr lang="it-IT" sz="900" u="none" strike="noStrike" dirty="0">
                          <a:effectLst/>
                        </a:rPr>
                        <a:t>Totale Pervenuti</a:t>
                      </a:r>
                      <a:endParaRPr lang="it-IT" sz="900" b="0" i="0" u="none" strike="noStrike" dirty="0">
                        <a:solidFill>
                          <a:srgbClr val="000000"/>
                        </a:solidFill>
                        <a:effectLst/>
                        <a:latin typeface="Calibri" panose="020F0502020204030204" pitchFamily="34" charset="0"/>
                      </a:endParaRPr>
                    </a:p>
                  </a:txBody>
                  <a:tcPr marL="8048" marR="8048" marT="8048" marB="0" anchor="ctr"/>
                </a:tc>
                <a:tc>
                  <a:txBody>
                    <a:bodyPr/>
                    <a:lstStyle/>
                    <a:p>
                      <a:pPr algn="ctr" fontAlgn="ctr"/>
                      <a:r>
                        <a:rPr lang="it-IT" sz="900" u="none" strike="noStrike">
                          <a:effectLst/>
                        </a:rPr>
                        <a:t>Utilizzati</a:t>
                      </a:r>
                      <a:endParaRPr lang="it-IT" sz="900" b="0" i="0" u="none" strike="noStrike">
                        <a:solidFill>
                          <a:srgbClr val="000000"/>
                        </a:solidFill>
                        <a:effectLst/>
                        <a:latin typeface="Calibri" panose="020F0502020204030204" pitchFamily="34" charset="0"/>
                      </a:endParaRPr>
                    </a:p>
                  </a:txBody>
                  <a:tcPr marL="8048" marR="8048" marT="8048" marB="0" anchor="ctr"/>
                </a:tc>
                <a:tc>
                  <a:txBody>
                    <a:bodyPr/>
                    <a:lstStyle/>
                    <a:p>
                      <a:pPr algn="ctr" fontAlgn="ctr"/>
                      <a:r>
                        <a:rPr lang="it-IT" sz="900" u="none" strike="noStrike">
                          <a:effectLst/>
                        </a:rPr>
                        <a:t>Utilizzati_altro_Osp</a:t>
                      </a:r>
                      <a:endParaRPr lang="it-IT" sz="900" b="0" i="0" u="none" strike="noStrike">
                        <a:solidFill>
                          <a:srgbClr val="000000"/>
                        </a:solidFill>
                        <a:effectLst/>
                        <a:latin typeface="Calibri" panose="020F0502020204030204" pitchFamily="34" charset="0"/>
                      </a:endParaRPr>
                    </a:p>
                  </a:txBody>
                  <a:tcPr marL="8048" marR="8048" marT="8048" marB="0" anchor="ctr"/>
                </a:tc>
                <a:extLst>
                  <a:ext uri="{0D108BD9-81ED-4DB2-BD59-A6C34878D82A}">
                    <a16:rowId xmlns:a16="http://schemas.microsoft.com/office/drawing/2014/main" val="3128335843"/>
                  </a:ext>
                </a:extLst>
              </a:tr>
              <a:tr h="343367">
                <a:tc>
                  <a:txBody>
                    <a:bodyPr/>
                    <a:lstStyle/>
                    <a:p>
                      <a:pPr algn="l" fontAlgn="b"/>
                      <a:r>
                        <a:rPr lang="it-IT" sz="900" u="none" strike="noStrike">
                          <a:effectLst/>
                        </a:rPr>
                        <a:t>Milano Banca Isole Pancreatiche Centro di Riferimento Regionale</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2019</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1</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24</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3</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0</a:t>
                      </a:r>
                      <a:endParaRPr lang="it-IT" sz="900" b="0" i="0" u="none" strike="noStrike">
                        <a:solidFill>
                          <a:srgbClr val="00000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339187063"/>
                  </a:ext>
                </a:extLst>
              </a:tr>
              <a:tr h="343367">
                <a:tc>
                  <a:txBody>
                    <a:bodyPr/>
                    <a:lstStyle/>
                    <a:p>
                      <a:pPr algn="l" fontAlgn="b"/>
                      <a:r>
                        <a:rPr lang="it-IT" sz="900" u="none" strike="noStrike">
                          <a:effectLst/>
                        </a:rPr>
                        <a:t>Milano Banca Isole Pancreatiche Fondazione Centro S.Raffaele</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2019</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1</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50</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a:effectLst/>
                        </a:rPr>
                        <a:t>10</a:t>
                      </a:r>
                      <a:endParaRPr lang="it-IT" sz="900" b="0" i="0" u="none" strike="noStrike">
                        <a:solidFill>
                          <a:srgbClr val="000000"/>
                        </a:solidFill>
                        <a:effectLst/>
                        <a:latin typeface="Calibri" panose="020F0502020204030204" pitchFamily="34" charset="0"/>
                      </a:endParaRPr>
                    </a:p>
                  </a:txBody>
                  <a:tcPr marL="8048" marR="8048" marT="8048" marB="0" anchor="b"/>
                </a:tc>
                <a:tc>
                  <a:txBody>
                    <a:bodyPr/>
                    <a:lstStyle/>
                    <a:p>
                      <a:pPr algn="ctr" fontAlgn="b"/>
                      <a:r>
                        <a:rPr lang="it-IT" sz="900" u="none" strike="noStrike" dirty="0">
                          <a:effectLst/>
                        </a:rPr>
                        <a:t>7</a:t>
                      </a:r>
                      <a:endParaRPr lang="it-IT" sz="900" b="0" i="0" u="none" strike="noStrike" dirty="0">
                        <a:solidFill>
                          <a:srgbClr val="00000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543289176"/>
                  </a:ext>
                </a:extLst>
              </a:tr>
            </a:tbl>
          </a:graphicData>
        </a:graphic>
      </p:graphicFrame>
      <p:pic>
        <p:nvPicPr>
          <p:cNvPr id="2" name="Immagine 1">
            <a:extLst>
              <a:ext uri="{FF2B5EF4-FFF2-40B4-BE49-F238E27FC236}">
                <a16:creationId xmlns:a16="http://schemas.microsoft.com/office/drawing/2014/main" id="{FCD6FE94-60C7-544F-A6BC-FB5D9A6AE3C3}"/>
              </a:ext>
            </a:extLst>
          </p:cNvPr>
          <p:cNvPicPr>
            <a:picLocks noChangeAspect="1"/>
          </p:cNvPicPr>
          <p:nvPr/>
        </p:nvPicPr>
        <p:blipFill>
          <a:blip r:embed="rId2"/>
          <a:stretch>
            <a:fillRect/>
          </a:stretch>
        </p:blipFill>
        <p:spPr>
          <a:xfrm>
            <a:off x="5814430" y="3609975"/>
            <a:ext cx="5486400" cy="2819400"/>
          </a:xfrm>
          <a:prstGeom prst="rect">
            <a:avLst/>
          </a:prstGeom>
        </p:spPr>
      </p:pic>
      <p:sp>
        <p:nvSpPr>
          <p:cNvPr id="4" name="Titolo 1">
            <a:extLst>
              <a:ext uri="{FF2B5EF4-FFF2-40B4-BE49-F238E27FC236}">
                <a16:creationId xmlns:a16="http://schemas.microsoft.com/office/drawing/2014/main" id="{2D638360-34DB-F149-889A-A706025F0F0E}"/>
              </a:ext>
            </a:extLst>
          </p:cNvPr>
          <p:cNvSpPr txBox="1">
            <a:spLocks/>
          </p:cNvSpPr>
          <p:nvPr/>
        </p:nvSpPr>
        <p:spPr>
          <a:xfrm>
            <a:off x="447908" y="217372"/>
            <a:ext cx="1135380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C00000"/>
                </a:solidFill>
              </a:rPr>
              <a:t>Attività di trapianto di insule pancreatiche in Italia</a:t>
            </a:r>
          </a:p>
        </p:txBody>
      </p:sp>
      <p:pic>
        <p:nvPicPr>
          <p:cNvPr id="6" name="Immagine 5">
            <a:extLst>
              <a:ext uri="{FF2B5EF4-FFF2-40B4-BE49-F238E27FC236}">
                <a16:creationId xmlns:a16="http://schemas.microsoft.com/office/drawing/2014/main" id="{6DED75F1-C7FA-1041-9262-4B9442988A7F}"/>
              </a:ext>
            </a:extLst>
          </p:cNvPr>
          <p:cNvPicPr>
            <a:picLocks noChangeAspect="1"/>
          </p:cNvPicPr>
          <p:nvPr/>
        </p:nvPicPr>
        <p:blipFill>
          <a:blip r:embed="rId3"/>
          <a:stretch>
            <a:fillRect/>
          </a:stretch>
        </p:blipFill>
        <p:spPr>
          <a:xfrm>
            <a:off x="647933" y="3270436"/>
            <a:ext cx="4638442" cy="31589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put penna 6">
                <a:extLst>
                  <a:ext uri="{FF2B5EF4-FFF2-40B4-BE49-F238E27FC236}">
                    <a16:creationId xmlns:a16="http://schemas.microsoft.com/office/drawing/2014/main" id="{C83FFF9A-064F-BF45-9230-20727CFD6226}"/>
                  </a:ext>
                </a:extLst>
              </p14:cNvPr>
              <p14:cNvContentPartPr/>
              <p14:nvPr/>
            </p14:nvContentPartPr>
            <p14:xfrm>
              <a:off x="2884725" y="6107805"/>
              <a:ext cx="2194920" cy="589320"/>
            </p14:xfrm>
          </p:contentPart>
        </mc:Choice>
        <mc:Fallback xmlns="">
          <p:pic>
            <p:nvPicPr>
              <p:cNvPr id="7" name="Input penna 6">
                <a:extLst>
                  <a:ext uri="{FF2B5EF4-FFF2-40B4-BE49-F238E27FC236}">
                    <a16:creationId xmlns:a16="http://schemas.microsoft.com/office/drawing/2014/main" id="{C83FFF9A-064F-BF45-9230-20727CFD6226}"/>
                  </a:ext>
                </a:extLst>
              </p:cNvPr>
              <p:cNvPicPr/>
              <p:nvPr/>
            </p:nvPicPr>
            <p:blipFill>
              <a:blip r:embed="rId5"/>
              <a:stretch>
                <a:fillRect/>
              </a:stretch>
            </p:blipFill>
            <p:spPr>
              <a:xfrm>
                <a:off x="2821725" y="6045165"/>
                <a:ext cx="2320560" cy="714960"/>
              </a:xfrm>
              <a:prstGeom prst="rect">
                <a:avLst/>
              </a:prstGeom>
            </p:spPr>
          </p:pic>
        </mc:Fallback>
      </mc:AlternateContent>
    </p:spTree>
    <p:extLst>
      <p:ext uri="{BB962C8B-B14F-4D97-AF65-F5344CB8AC3E}">
        <p14:creationId xmlns:p14="http://schemas.microsoft.com/office/powerpoint/2010/main" val="70449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9437558-AD44-4E4D-B18C-145562B09BE6}"/>
              </a:ext>
            </a:extLst>
          </p:cNvPr>
          <p:cNvPicPr>
            <a:picLocks noChangeAspect="1"/>
          </p:cNvPicPr>
          <p:nvPr/>
        </p:nvPicPr>
        <p:blipFill rotWithShape="1">
          <a:blip r:embed="rId2"/>
          <a:srcRect l="6718"/>
          <a:stretch/>
        </p:blipFill>
        <p:spPr>
          <a:xfrm>
            <a:off x="6934202" y="2218925"/>
            <a:ext cx="5131296" cy="3210787"/>
          </a:xfrm>
          <a:prstGeom prst="rect">
            <a:avLst/>
          </a:prstGeom>
        </p:spPr>
      </p:pic>
      <p:sp>
        <p:nvSpPr>
          <p:cNvPr id="2" name="CasellaDiTesto 1">
            <a:extLst>
              <a:ext uri="{FF2B5EF4-FFF2-40B4-BE49-F238E27FC236}">
                <a16:creationId xmlns:a16="http://schemas.microsoft.com/office/drawing/2014/main" id="{1C8DD674-0F48-944A-817D-50670040CEB1}"/>
              </a:ext>
            </a:extLst>
          </p:cNvPr>
          <p:cNvSpPr txBox="1"/>
          <p:nvPr/>
        </p:nvSpPr>
        <p:spPr>
          <a:xfrm>
            <a:off x="219074" y="2020462"/>
            <a:ext cx="5201296" cy="923330"/>
          </a:xfrm>
          <a:prstGeom prst="rect">
            <a:avLst/>
          </a:prstGeom>
          <a:noFill/>
        </p:spPr>
        <p:txBody>
          <a:bodyPr wrap="none" rtlCol="0">
            <a:spAutoFit/>
          </a:bodyPr>
          <a:lstStyle/>
          <a:p>
            <a:r>
              <a:rPr lang="it-IT" dirty="0"/>
              <a:t>UOC CHIRURGIA DEI TRAPIANTI DI RENE E PANCREAS:</a:t>
            </a:r>
          </a:p>
          <a:p>
            <a:r>
              <a:rPr lang="it-IT" dirty="0"/>
              <a:t>Esperienza trapianto di pancreas</a:t>
            </a:r>
          </a:p>
          <a:p>
            <a:r>
              <a:rPr lang="it-IT" dirty="0"/>
              <a:t>Gestione della terapia immunosoppressiva</a:t>
            </a:r>
          </a:p>
        </p:txBody>
      </p:sp>
      <p:pic>
        <p:nvPicPr>
          <p:cNvPr id="2053" name="Picture 5">
            <a:extLst>
              <a:ext uri="{FF2B5EF4-FFF2-40B4-BE49-F238E27FC236}">
                <a16:creationId xmlns:a16="http://schemas.microsoft.com/office/drawing/2014/main" id="{8BB4642A-E2EE-E741-A9AF-8042DFC6E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704845"/>
            <a:ext cx="2055779" cy="201108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83CB3073-9B54-2945-8D4E-6D95B32546D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16942" y="318014"/>
            <a:ext cx="1042988" cy="156068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FA99A9BF-35A5-7445-BB76-0E193D05CA71}"/>
              </a:ext>
            </a:extLst>
          </p:cNvPr>
          <p:cNvSpPr txBox="1"/>
          <p:nvPr/>
        </p:nvSpPr>
        <p:spPr>
          <a:xfrm>
            <a:off x="219074" y="3187274"/>
            <a:ext cx="4418389" cy="923330"/>
          </a:xfrm>
          <a:prstGeom prst="rect">
            <a:avLst/>
          </a:prstGeom>
          <a:noFill/>
        </p:spPr>
        <p:txBody>
          <a:bodyPr wrap="none" rtlCol="0">
            <a:spAutoFit/>
          </a:bodyPr>
          <a:lstStyle/>
          <a:p>
            <a:r>
              <a:rPr lang="it-IT" dirty="0"/>
              <a:t>UOC MALATTIE DEL METABOLISMO:</a:t>
            </a:r>
          </a:p>
          <a:p>
            <a:r>
              <a:rPr lang="it-IT" dirty="0"/>
              <a:t>Gestione dei pazienti affetti da diabete tipo 1</a:t>
            </a:r>
          </a:p>
          <a:p>
            <a:r>
              <a:rPr lang="it-IT" dirty="0"/>
              <a:t>con terapie avanzate</a:t>
            </a:r>
          </a:p>
        </p:txBody>
      </p:sp>
      <p:sp>
        <p:nvSpPr>
          <p:cNvPr id="11" name="CasellaDiTesto 10">
            <a:extLst>
              <a:ext uri="{FF2B5EF4-FFF2-40B4-BE49-F238E27FC236}">
                <a16:creationId xmlns:a16="http://schemas.microsoft.com/office/drawing/2014/main" id="{F1CFA1AF-E17F-BB42-A38D-CF2CD04AD636}"/>
              </a:ext>
            </a:extLst>
          </p:cNvPr>
          <p:cNvSpPr txBox="1"/>
          <p:nvPr/>
        </p:nvSpPr>
        <p:spPr>
          <a:xfrm>
            <a:off x="219073" y="4354086"/>
            <a:ext cx="5038727" cy="1754326"/>
          </a:xfrm>
          <a:prstGeom prst="rect">
            <a:avLst/>
          </a:prstGeom>
          <a:noFill/>
        </p:spPr>
        <p:txBody>
          <a:bodyPr wrap="square" rtlCol="0">
            <a:spAutoFit/>
          </a:bodyPr>
          <a:lstStyle/>
          <a:p>
            <a:r>
              <a:rPr lang="it-IT" dirty="0"/>
              <a:t>UOC DIABETOLOGIA PEDIATRICA E MALATTIE METABOLICHE DELL’ETA’ EVOLUTIVA:</a:t>
            </a:r>
          </a:p>
          <a:p>
            <a:r>
              <a:rPr lang="it-IT" dirty="0"/>
              <a:t>Riferimento per le nuove diagnosi di diabete pediatrico</a:t>
            </a:r>
          </a:p>
          <a:p>
            <a:r>
              <a:rPr lang="it-IT" dirty="0"/>
              <a:t>Gestione dei piccoli pazienti diabetici con terapie avanzate</a:t>
            </a:r>
          </a:p>
        </p:txBody>
      </p:sp>
      <p:pic>
        <p:nvPicPr>
          <p:cNvPr id="6" name="Immagine 5">
            <a:extLst>
              <a:ext uri="{FF2B5EF4-FFF2-40B4-BE49-F238E27FC236}">
                <a16:creationId xmlns:a16="http://schemas.microsoft.com/office/drawing/2014/main" id="{DBC781DC-DC91-1841-8575-B30F3E099588}"/>
              </a:ext>
            </a:extLst>
          </p:cNvPr>
          <p:cNvPicPr>
            <a:picLocks noChangeAspect="1"/>
          </p:cNvPicPr>
          <p:nvPr/>
        </p:nvPicPr>
        <p:blipFill rotWithShape="1">
          <a:blip r:embed="rId5"/>
          <a:srcRect l="12537" t="23138" b="25357"/>
          <a:stretch/>
        </p:blipFill>
        <p:spPr>
          <a:xfrm>
            <a:off x="7626587" y="318014"/>
            <a:ext cx="3646251" cy="1458966"/>
          </a:xfrm>
          <a:prstGeom prst="rect">
            <a:avLst/>
          </a:prstGeom>
        </p:spPr>
      </p:pic>
    </p:spTree>
    <p:extLst>
      <p:ext uri="{BB962C8B-B14F-4D97-AF65-F5344CB8AC3E}">
        <p14:creationId xmlns:p14="http://schemas.microsoft.com/office/powerpoint/2010/main" val="334739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FD563FC4-2E7C-9F4D-B7FE-9D47A123EAAE}"/>
              </a:ext>
            </a:extLst>
          </p:cNvPr>
          <p:cNvPicPr>
            <a:picLocks noChangeAspect="1"/>
          </p:cNvPicPr>
          <p:nvPr/>
        </p:nvPicPr>
        <p:blipFill>
          <a:blip r:embed="rId2"/>
          <a:stretch>
            <a:fillRect/>
          </a:stretch>
        </p:blipFill>
        <p:spPr>
          <a:xfrm>
            <a:off x="211138" y="163513"/>
            <a:ext cx="1274763" cy="1246848"/>
          </a:xfrm>
          <a:prstGeom prst="rect">
            <a:avLst/>
          </a:prstGeom>
        </p:spPr>
      </p:pic>
      <p:sp>
        <p:nvSpPr>
          <p:cNvPr id="2" name="Rettangolo 1">
            <a:extLst>
              <a:ext uri="{FF2B5EF4-FFF2-40B4-BE49-F238E27FC236}">
                <a16:creationId xmlns:a16="http://schemas.microsoft.com/office/drawing/2014/main" id="{0F1F1329-F3D0-6A4D-88FA-7E23A2208CD1}"/>
              </a:ext>
            </a:extLst>
          </p:cNvPr>
          <p:cNvSpPr/>
          <p:nvPr/>
        </p:nvSpPr>
        <p:spPr>
          <a:xfrm>
            <a:off x="540205" y="1522616"/>
            <a:ext cx="11375570" cy="5016758"/>
          </a:xfrm>
          <a:prstGeom prst="rect">
            <a:avLst/>
          </a:prstGeom>
        </p:spPr>
        <p:txBody>
          <a:bodyPr wrap="square">
            <a:spAutoFit/>
          </a:bodyPr>
          <a:lstStyle/>
          <a:p>
            <a:r>
              <a:rPr lang="it-IT" sz="2000" b="1" dirty="0">
                <a:solidFill>
                  <a:srgbClr val="005D5D"/>
                </a:solidFill>
                <a:latin typeface="Arial" panose="020B0604020202020204" pitchFamily="34" charset="0"/>
                <a:ea typeface="Calibri" panose="020F0502020204030204" pitchFamily="34" charset="0"/>
              </a:rPr>
              <a:t>	</a:t>
            </a:r>
            <a:br>
              <a:rPr lang="it-IT" sz="2000" b="1" dirty="0">
                <a:solidFill>
                  <a:srgbClr val="005D5D"/>
                </a:solidFill>
                <a:latin typeface="Arial" panose="020B0604020202020204" pitchFamily="34" charset="0"/>
                <a:ea typeface="Calibri" panose="020F0502020204030204" pitchFamily="34" charset="0"/>
              </a:rPr>
            </a:br>
            <a:br>
              <a:rPr lang="it-IT" sz="2000" b="1"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-Allestimento della </a:t>
            </a:r>
            <a:r>
              <a:rPr lang="it-IT" sz="2000" dirty="0" err="1">
                <a:solidFill>
                  <a:srgbClr val="005D5D"/>
                </a:solidFill>
                <a:latin typeface="Arial" panose="020B0604020202020204" pitchFamily="34" charset="0"/>
                <a:ea typeface="Calibri" panose="020F0502020204030204" pitchFamily="34" charset="0"/>
              </a:rPr>
              <a:t>facility</a:t>
            </a:r>
            <a:r>
              <a:rPr lang="it-IT" sz="2000" dirty="0">
                <a:solidFill>
                  <a:srgbClr val="005D5D"/>
                </a:solidFill>
                <a:latin typeface="Arial" panose="020B0604020202020204" pitchFamily="34" charset="0"/>
                <a:ea typeface="Calibri" panose="020F0502020204030204" pitchFamily="34" charset="0"/>
              </a:rPr>
              <a:t> con acquisizione delle apparecchiature necessarie per la </a:t>
            </a:r>
            <a:r>
              <a:rPr lang="it-IT" sz="2000" dirty="0" err="1">
                <a:solidFill>
                  <a:srgbClr val="005D5D"/>
                </a:solidFill>
                <a:latin typeface="Arial" panose="020B0604020202020204" pitchFamily="34" charset="0"/>
                <a:ea typeface="Calibri" panose="020F0502020204030204" pitchFamily="34" charset="0"/>
              </a:rPr>
              <a:t>processazione</a:t>
            </a:r>
            <a:r>
              <a:rPr lang="it-IT" sz="2000" dirty="0">
                <a:solidFill>
                  <a:srgbClr val="005D5D"/>
                </a:solidFill>
                <a:latin typeface="Arial" panose="020B0604020202020204" pitchFamily="34" charset="0"/>
                <a:ea typeface="Calibri" panose="020F0502020204030204" pitchFamily="34" charset="0"/>
              </a:rPr>
              <a:t> delle insule pancreatiche ed il controllo di qualità	</a:t>
            </a:r>
            <a:br>
              <a:rPr lang="it-IT" sz="2000" dirty="0">
                <a:solidFill>
                  <a:srgbClr val="005D5D"/>
                </a:solidFill>
                <a:latin typeface="Arial" panose="020B0604020202020204" pitchFamily="34" charset="0"/>
                <a:ea typeface="Calibri" panose="020F0502020204030204" pitchFamily="34" charset="0"/>
              </a:rPr>
            </a:b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 Acquisizione del personale (medici/biologi/biotecnologi)</a:t>
            </a:r>
          </a:p>
          <a:p>
            <a:endParaRPr lang="it-IT" sz="2000" dirty="0">
              <a:solidFill>
                <a:srgbClr val="005D5D"/>
              </a:solidFill>
              <a:latin typeface="Arial" panose="020B0604020202020204" pitchFamily="34" charset="0"/>
              <a:ea typeface="Calibri" panose="020F0502020204030204" pitchFamily="34" charset="0"/>
            </a:endParaRPr>
          </a:p>
          <a:p>
            <a:r>
              <a:rPr lang="it-IT" sz="2000" dirty="0">
                <a:solidFill>
                  <a:srgbClr val="005D5D"/>
                </a:solidFill>
                <a:latin typeface="Arial" panose="020B0604020202020204" pitchFamily="34" charset="0"/>
                <a:ea typeface="Calibri" panose="020F0502020204030204" pitchFamily="34" charset="0"/>
              </a:rPr>
              <a:t>-Avvio del percorso di formazione del personale </a:t>
            </a:r>
          </a:p>
          <a:p>
            <a:r>
              <a:rPr lang="it-IT" sz="2000" dirty="0">
                <a:solidFill>
                  <a:srgbClr val="005D5D"/>
                </a:solidFill>
                <a:latin typeface="Arial" panose="020B0604020202020204" pitchFamily="34" charset="0"/>
                <a:ea typeface="Calibri" panose="020F0502020204030204" pitchFamily="34" charset="0"/>
              </a:rPr>
              <a:t>da parte di </a:t>
            </a:r>
            <a:r>
              <a:rPr lang="it-IT" sz="2000" dirty="0" err="1">
                <a:solidFill>
                  <a:srgbClr val="005D5D"/>
                </a:solidFill>
                <a:latin typeface="Arial" panose="020B0604020202020204" pitchFamily="34" charset="0"/>
                <a:ea typeface="Calibri" panose="020F0502020204030204" pitchFamily="34" charset="0"/>
              </a:rPr>
              <a:t>CellTrans</a:t>
            </a:r>
            <a:r>
              <a:rPr lang="it-IT" sz="2000" dirty="0">
                <a:solidFill>
                  <a:srgbClr val="005D5D"/>
                </a:solidFill>
                <a:latin typeface="Arial" panose="020B0604020202020204" pitchFamily="34" charset="0"/>
                <a:ea typeface="Calibri" panose="020F0502020204030204" pitchFamily="34" charset="0"/>
              </a:rPr>
              <a:t> </a:t>
            </a:r>
            <a:r>
              <a:rPr lang="it-IT" sz="2000" dirty="0" err="1">
                <a:solidFill>
                  <a:srgbClr val="005D5D"/>
                </a:solidFill>
                <a:latin typeface="Arial" panose="020B0604020202020204" pitchFamily="34" charset="0"/>
                <a:ea typeface="Calibri" panose="020F0502020204030204" pitchFamily="34" charset="0"/>
              </a:rPr>
              <a:t>Inc</a:t>
            </a:r>
            <a:r>
              <a:rPr lang="it-IT" sz="2000" dirty="0">
                <a:solidFill>
                  <a:srgbClr val="005D5D"/>
                </a:solidFill>
                <a:latin typeface="Arial" panose="020B0604020202020204" pitchFamily="34" charset="0"/>
                <a:ea typeface="Calibri" panose="020F0502020204030204" pitchFamily="34" charset="0"/>
              </a:rPr>
              <a:t>.	</a:t>
            </a:r>
            <a:br>
              <a:rPr lang="it-IT" sz="2000" dirty="0">
                <a:solidFill>
                  <a:srgbClr val="005D5D"/>
                </a:solidFill>
                <a:latin typeface="Arial" panose="020B0604020202020204" pitchFamily="34" charset="0"/>
                <a:ea typeface="Calibri" panose="020F0502020204030204" pitchFamily="34" charset="0"/>
              </a:rPr>
            </a:br>
            <a:br>
              <a:rPr lang="it-IT" sz="2000" dirty="0">
                <a:solidFill>
                  <a:srgbClr val="005D5D"/>
                </a:solidFill>
                <a:latin typeface="Arial" panose="020B0604020202020204" pitchFamily="34" charset="0"/>
                <a:ea typeface="Calibri" panose="020F0502020204030204" pitchFamily="34" charset="0"/>
              </a:rPr>
            </a:br>
            <a:r>
              <a:rPr lang="it-IT" sz="2000" dirty="0">
                <a:solidFill>
                  <a:srgbClr val="005D5D"/>
                </a:solidFill>
                <a:latin typeface="Arial" panose="020B0604020202020204" pitchFamily="34" charset="0"/>
                <a:ea typeface="Calibri" panose="020F0502020204030204" pitchFamily="34" charset="0"/>
              </a:rPr>
              <a:t>-Verifica della corrispondenza dei requisiti </a:t>
            </a:r>
          </a:p>
          <a:p>
            <a:r>
              <a:rPr lang="it-IT" sz="2000" dirty="0">
                <a:solidFill>
                  <a:srgbClr val="005D5D"/>
                </a:solidFill>
                <a:latin typeface="Arial" panose="020B0604020202020204" pitchFamily="34" charset="0"/>
                <a:ea typeface="Calibri" panose="020F0502020204030204" pitchFamily="34" charset="0"/>
              </a:rPr>
              <a:t>tecnici alle “Linee guida nazionali per il prelievo,</a:t>
            </a:r>
          </a:p>
          <a:p>
            <a:r>
              <a:rPr lang="it-IT" sz="2000" dirty="0">
                <a:solidFill>
                  <a:srgbClr val="005D5D"/>
                </a:solidFill>
                <a:latin typeface="Arial" panose="020B0604020202020204" pitchFamily="34" charset="0"/>
                <a:ea typeface="Calibri" panose="020F0502020204030204" pitchFamily="34" charset="0"/>
              </a:rPr>
              <a:t> la </a:t>
            </a:r>
            <a:r>
              <a:rPr lang="it-IT" sz="2000" dirty="0" err="1">
                <a:solidFill>
                  <a:srgbClr val="005D5D"/>
                </a:solidFill>
                <a:latin typeface="Arial" panose="020B0604020202020204" pitchFamily="34" charset="0"/>
                <a:ea typeface="Calibri" panose="020F0502020204030204" pitchFamily="34" charset="0"/>
              </a:rPr>
              <a:t>processazione</a:t>
            </a:r>
            <a:r>
              <a:rPr lang="it-IT" sz="2000" dirty="0">
                <a:solidFill>
                  <a:srgbClr val="005D5D"/>
                </a:solidFill>
                <a:latin typeface="Arial" panose="020B0604020202020204" pitchFamily="34" charset="0"/>
                <a:ea typeface="Calibri" panose="020F0502020204030204" pitchFamily="34" charset="0"/>
              </a:rPr>
              <a:t> e l’utilizzo di cellule pancreatiche”</a:t>
            </a:r>
          </a:p>
          <a:p>
            <a:r>
              <a:rPr lang="it-IT" sz="2000" dirty="0">
                <a:solidFill>
                  <a:srgbClr val="005D5D"/>
                </a:solidFill>
                <a:latin typeface="Arial" panose="020B0604020202020204" pitchFamily="34" charset="0"/>
                <a:ea typeface="Calibri" panose="020F0502020204030204" pitchFamily="34" charset="0"/>
              </a:rPr>
              <a:t> ai fini di autorizzazione regionale ed accreditamento</a:t>
            </a:r>
          </a:p>
          <a:p>
            <a:r>
              <a:rPr lang="it-IT" sz="2000" dirty="0">
                <a:solidFill>
                  <a:srgbClr val="005D5D"/>
                </a:solidFill>
                <a:latin typeface="Arial" panose="020B0604020202020204" pitchFamily="34" charset="0"/>
                <a:ea typeface="Calibri" panose="020F0502020204030204" pitchFamily="34" charset="0"/>
              </a:rPr>
              <a:t> CNT</a:t>
            </a:r>
            <a:br>
              <a:rPr lang="it-IT" sz="2000" dirty="0">
                <a:solidFill>
                  <a:srgbClr val="005D5D"/>
                </a:solidFill>
                <a:latin typeface="Arial" panose="020B0604020202020204" pitchFamily="34" charset="0"/>
                <a:ea typeface="Calibri" panose="020F0502020204030204" pitchFamily="34" charset="0"/>
              </a:rPr>
            </a:br>
            <a:endParaRPr lang="it-IT" sz="2000" dirty="0"/>
          </a:p>
        </p:txBody>
      </p:sp>
      <p:sp>
        <p:nvSpPr>
          <p:cNvPr id="3" name="Rettangolo 2">
            <a:extLst>
              <a:ext uri="{FF2B5EF4-FFF2-40B4-BE49-F238E27FC236}">
                <a16:creationId xmlns:a16="http://schemas.microsoft.com/office/drawing/2014/main" id="{CEF70CF6-EF25-2E41-B02B-53C7562DCFDB}"/>
              </a:ext>
            </a:extLst>
          </p:cNvPr>
          <p:cNvSpPr/>
          <p:nvPr/>
        </p:nvSpPr>
        <p:spPr>
          <a:xfrm>
            <a:off x="2986480" y="463771"/>
            <a:ext cx="6665030" cy="646331"/>
          </a:xfrm>
          <a:prstGeom prst="rect">
            <a:avLst/>
          </a:prstGeom>
        </p:spPr>
        <p:txBody>
          <a:bodyPr wrap="none">
            <a:spAutoFit/>
          </a:bodyPr>
          <a:lstStyle/>
          <a:p>
            <a:r>
              <a:rPr lang="it-IT" sz="3600" b="1" dirty="0">
                <a:solidFill>
                  <a:srgbClr val="C00000"/>
                </a:solidFill>
                <a:latin typeface="Arial" panose="020B0604020202020204" pitchFamily="34" charset="0"/>
                <a:ea typeface="Calibri" panose="020F0502020204030204" pitchFamily="34" charset="0"/>
              </a:rPr>
              <a:t>Anno 2020-2021:</a:t>
            </a:r>
            <a:r>
              <a:rPr lang="it-IT" sz="3600" dirty="0">
                <a:solidFill>
                  <a:srgbClr val="C00000"/>
                </a:solidFill>
                <a:latin typeface="Arial" panose="020B0604020202020204" pitchFamily="34" charset="0"/>
                <a:ea typeface="Calibri" panose="020F0502020204030204" pitchFamily="34" charset="0"/>
              </a:rPr>
              <a:t> </a:t>
            </a:r>
            <a:r>
              <a:rPr lang="it-IT" sz="3600" b="1" dirty="0">
                <a:solidFill>
                  <a:srgbClr val="C00000"/>
                </a:solidFill>
                <a:latin typeface="Arial" panose="020B0604020202020204" pitchFamily="34" charset="0"/>
                <a:ea typeface="Calibri" panose="020F0502020204030204" pitchFamily="34" charset="0"/>
              </a:rPr>
              <a:t>Fase START</a:t>
            </a:r>
            <a:endParaRPr lang="it-IT" sz="3600" dirty="0">
              <a:solidFill>
                <a:srgbClr val="C00000"/>
              </a:solidFill>
            </a:endParaRPr>
          </a:p>
        </p:txBody>
      </p:sp>
      <p:pic>
        <p:nvPicPr>
          <p:cNvPr id="4" name="Immagine 3">
            <a:extLst>
              <a:ext uri="{FF2B5EF4-FFF2-40B4-BE49-F238E27FC236}">
                <a16:creationId xmlns:a16="http://schemas.microsoft.com/office/drawing/2014/main" id="{4B675561-5E4B-484E-9F06-121B2500A3C5}"/>
              </a:ext>
            </a:extLst>
          </p:cNvPr>
          <p:cNvPicPr>
            <a:picLocks noChangeAspect="1"/>
          </p:cNvPicPr>
          <p:nvPr/>
        </p:nvPicPr>
        <p:blipFill>
          <a:blip r:embed="rId3"/>
          <a:stretch>
            <a:fillRect/>
          </a:stretch>
        </p:blipFill>
        <p:spPr>
          <a:xfrm>
            <a:off x="7050532" y="2999217"/>
            <a:ext cx="5065276" cy="3601608"/>
          </a:xfrm>
          <a:prstGeom prst="rect">
            <a:avLst/>
          </a:prstGeom>
        </p:spPr>
      </p:pic>
    </p:spTree>
    <p:extLst>
      <p:ext uri="{BB962C8B-B14F-4D97-AF65-F5344CB8AC3E}">
        <p14:creationId xmlns:p14="http://schemas.microsoft.com/office/powerpoint/2010/main" val="42378807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699</Words>
  <Application>Microsoft Macintosh PowerPoint</Application>
  <PresentationFormat>Widescreen</PresentationFormat>
  <Paragraphs>81</Paragraphs>
  <Slides>12</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Attività di trapianto di pancreas in Italia - anno 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Furian</dc:creator>
  <cp:lastModifiedBy>Giovanni Coviello</cp:lastModifiedBy>
  <cp:revision>29</cp:revision>
  <dcterms:created xsi:type="dcterms:W3CDTF">2020-03-04T10:57:24Z</dcterms:created>
  <dcterms:modified xsi:type="dcterms:W3CDTF">2021-07-15T19:44:22Z</dcterms:modified>
</cp:coreProperties>
</file>